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sldIdLst>
    <p:sldId id="256" r:id="rId2"/>
    <p:sldId id="257" r:id="rId3"/>
    <p:sldId id="258" r:id="rId4"/>
    <p:sldId id="307" r:id="rId5"/>
    <p:sldId id="259" r:id="rId6"/>
    <p:sldId id="260" r:id="rId7"/>
    <p:sldId id="262" r:id="rId8"/>
    <p:sldId id="305" r:id="rId9"/>
    <p:sldId id="301" r:id="rId10"/>
    <p:sldId id="306" r:id="rId11"/>
    <p:sldId id="302" r:id="rId12"/>
    <p:sldId id="303" r:id="rId13"/>
    <p:sldId id="304" r:id="rId14"/>
    <p:sldId id="266" r:id="rId15"/>
    <p:sldId id="274" r:id="rId16"/>
    <p:sldId id="275" r:id="rId17"/>
    <p:sldId id="277" r:id="rId18"/>
    <p:sldId id="278" r:id="rId19"/>
    <p:sldId id="279"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7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70382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68676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0D9D96B-9E5C-4F06-AD4D-DB5D1B4A0F74}"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78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60658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0D9D96B-9E5C-4F06-AD4D-DB5D1B4A0F74}"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9173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049946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2628388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228479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01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13716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5560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718300" y="6248400"/>
            <a:ext cx="1905000" cy="457200"/>
          </a:xfrm>
        </p:spPr>
        <p:txBody>
          <a:bodyPr/>
          <a:lstStyle>
            <a:lvl1pPr>
              <a:defRPr/>
            </a:lvl1pPr>
          </a:lstStyle>
          <a:p>
            <a:fld id="{D7D9B9B2-0772-4508-B6F1-36380E82BE32}" type="slidenum">
              <a:rPr lang="tr-TR"/>
              <a:pPr/>
              <a:t>‹#›</a:t>
            </a:fld>
            <a:endParaRPr lang="tr-TR"/>
          </a:p>
        </p:txBody>
      </p:sp>
    </p:spTree>
    <p:extLst>
      <p:ext uri="{BB962C8B-B14F-4D97-AF65-F5344CB8AC3E}">
        <p14:creationId xmlns:p14="http://schemas.microsoft.com/office/powerpoint/2010/main" val="57062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828800"/>
            <a:ext cx="37719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10100" y="1828800"/>
            <a:ext cx="3771900" cy="3657600"/>
          </a:xfrm>
        </p:spPr>
        <p:txBody>
          <a:bodyPr/>
          <a:lstStyle/>
          <a:p>
            <a:endParaRPr lang="tr-TR"/>
          </a:p>
        </p:txBody>
      </p:sp>
      <p:sp>
        <p:nvSpPr>
          <p:cNvPr id="5" name="4 Veri Yer Tutucusu"/>
          <p:cNvSpPr>
            <a:spLocks noGrp="1"/>
          </p:cNvSpPr>
          <p:nvPr>
            <p:ph type="dt" sz="half" idx="10"/>
          </p:nvPr>
        </p:nvSpPr>
        <p:spPr>
          <a:xfrm>
            <a:off x="1371600" y="6248400"/>
            <a:ext cx="1905000" cy="457200"/>
          </a:xfrm>
        </p:spPr>
        <p:txBody>
          <a:bodyPr/>
          <a:lstStyle>
            <a:lvl1pPr>
              <a:defRPr/>
            </a:lvl1pPr>
          </a:lstStyle>
          <a:p>
            <a:endParaRPr lang="tr-TR"/>
          </a:p>
        </p:txBody>
      </p:sp>
      <p:sp>
        <p:nvSpPr>
          <p:cNvPr id="6" name="5 Altbilgi Yer Tutucusu"/>
          <p:cNvSpPr>
            <a:spLocks noGrp="1"/>
          </p:cNvSpPr>
          <p:nvPr>
            <p:ph type="ftr" sz="quarter" idx="11"/>
          </p:nvPr>
        </p:nvSpPr>
        <p:spPr>
          <a:xfrm>
            <a:off x="3556000" y="6248400"/>
            <a:ext cx="2895600" cy="457200"/>
          </a:xfrm>
        </p:spPr>
        <p:txBody>
          <a:bodyPr/>
          <a:lstStyle>
            <a:lvl1pPr>
              <a:defRPr/>
            </a:lvl1pPr>
          </a:lstStyle>
          <a:p>
            <a:endParaRPr lang="tr-TR"/>
          </a:p>
        </p:txBody>
      </p:sp>
      <p:sp>
        <p:nvSpPr>
          <p:cNvPr id="7" name="6 Slayt Numarası Yer Tutucusu"/>
          <p:cNvSpPr>
            <a:spLocks noGrp="1"/>
          </p:cNvSpPr>
          <p:nvPr>
            <p:ph type="sldNum" sz="quarter" idx="12"/>
          </p:nvPr>
        </p:nvSpPr>
        <p:spPr>
          <a:xfrm>
            <a:off x="6718300" y="6248400"/>
            <a:ext cx="1905000" cy="457200"/>
          </a:xfrm>
        </p:spPr>
        <p:txBody>
          <a:bodyPr/>
          <a:lstStyle>
            <a:lvl1pPr>
              <a:defRPr/>
            </a:lvl1pPr>
          </a:lstStyle>
          <a:p>
            <a:fld id="{FA7DAB97-7CF5-4617-965A-5043927F5883}" type="slidenum">
              <a:rPr lang="tr-TR"/>
              <a:pPr/>
              <a:t>‹#›</a:t>
            </a:fld>
            <a:endParaRPr lang="tr-TR"/>
          </a:p>
        </p:txBody>
      </p:sp>
    </p:spTree>
    <p:extLst>
      <p:ext uri="{BB962C8B-B14F-4D97-AF65-F5344CB8AC3E}">
        <p14:creationId xmlns:p14="http://schemas.microsoft.com/office/powerpoint/2010/main" val="2896234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609600"/>
            <a:ext cx="77724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685800" y="6248400"/>
            <a:ext cx="1905000" cy="457200"/>
          </a:xfrm>
        </p:spPr>
        <p:txBody>
          <a:bodyPr/>
          <a:lstStyle>
            <a:lvl1pPr>
              <a:defRPr/>
            </a:lvl1pPr>
          </a:lstStyle>
          <a:p>
            <a:endParaRPr lang="tr-TR"/>
          </a:p>
        </p:txBody>
      </p:sp>
      <p:sp>
        <p:nvSpPr>
          <p:cNvPr id="4" name="3 Altbilgi Yer Tutucusu"/>
          <p:cNvSpPr>
            <a:spLocks noGrp="1"/>
          </p:cNvSpPr>
          <p:nvPr>
            <p:ph type="ftr" sz="quarter" idx="11"/>
          </p:nvPr>
        </p:nvSpPr>
        <p:spPr>
          <a:xfrm>
            <a:off x="3124200" y="6248400"/>
            <a:ext cx="2895600" cy="457200"/>
          </a:xfrm>
        </p:spPr>
        <p:txBody>
          <a:bodyPr/>
          <a:lstStyle>
            <a:lvl1pPr>
              <a:defRPr/>
            </a:lvl1pPr>
          </a:lstStyle>
          <a:p>
            <a:endParaRPr lang="tr-TR"/>
          </a:p>
        </p:txBody>
      </p:sp>
      <p:sp>
        <p:nvSpPr>
          <p:cNvPr id="5" name="4 Slayt Numarası Yer Tutucusu"/>
          <p:cNvSpPr>
            <a:spLocks noGrp="1"/>
          </p:cNvSpPr>
          <p:nvPr>
            <p:ph type="sldNum" sz="quarter" idx="12"/>
          </p:nvPr>
        </p:nvSpPr>
        <p:spPr>
          <a:xfrm>
            <a:off x="6553200" y="6248400"/>
            <a:ext cx="1905000" cy="457200"/>
          </a:xfrm>
        </p:spPr>
        <p:txBody>
          <a:bodyPr/>
          <a:lstStyle>
            <a:lvl1pPr>
              <a:defRPr/>
            </a:lvl1pPr>
          </a:lstStyle>
          <a:p>
            <a:fld id="{A47F847B-7169-4FD1-BCC9-216A9DD50E5A}" type="slidenum">
              <a:rPr lang="tr-TR"/>
              <a:pPr/>
              <a:t>‹#›</a:t>
            </a:fld>
            <a:endParaRPr lang="tr-TR"/>
          </a:p>
        </p:txBody>
      </p:sp>
    </p:spTree>
    <p:extLst>
      <p:ext uri="{BB962C8B-B14F-4D97-AF65-F5344CB8AC3E}">
        <p14:creationId xmlns:p14="http://schemas.microsoft.com/office/powerpoint/2010/main" val="71747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122474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solidFill>
                <a:srgbClr val="800000"/>
              </a:solidFill>
            </a:endParaRPr>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solidFill>
                <a:srgbClr val="800000"/>
              </a:solidFill>
            </a:endParaRPr>
          </a:p>
        </p:txBody>
      </p:sp>
      <p:sp>
        <p:nvSpPr>
          <p:cNvPr id="6" name="Rectangle 1134"/>
          <p:cNvSpPr>
            <a:spLocks noGrp="1" noChangeArrowheads="1"/>
          </p:cNvSpPr>
          <p:nvPr>
            <p:ph type="sldNum" sz="quarter" idx="12"/>
          </p:nvPr>
        </p:nvSpPr>
        <p:spPr>
          <a:ln/>
        </p:spPr>
        <p:txBody>
          <a:bodyPr/>
          <a:lstStyle>
            <a:lvl1pPr>
              <a:defRPr/>
            </a:lvl1pPr>
          </a:lstStyle>
          <a:p>
            <a:pPr>
              <a:defRPr/>
            </a:pPr>
            <a:fld id="{D3A27A4A-8546-4B12-AAA0-0025E73CA66A}" type="slidenum">
              <a:rPr lang="en-US">
                <a:solidFill>
                  <a:srgbClr val="800000"/>
                </a:solidFill>
              </a:rPr>
              <a:pPr>
                <a:defRPr/>
              </a:pPr>
              <a:t>‹#›</a:t>
            </a:fld>
            <a:endParaRPr lang="en-US">
              <a:solidFill>
                <a:srgbClr val="800000"/>
              </a:solidFill>
            </a:endParaRPr>
          </a:p>
        </p:txBody>
      </p:sp>
    </p:spTree>
    <p:extLst>
      <p:ext uri="{BB962C8B-B14F-4D97-AF65-F5344CB8AC3E}">
        <p14:creationId xmlns:p14="http://schemas.microsoft.com/office/powerpoint/2010/main" val="351809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56A8E85-ECDA-40FE-907C-A2C7381CBB48}" type="datetimeFigureOut">
              <a:rPr lang="tr-TR" smtClean="0"/>
              <a:pPr/>
              <a:t>13.2.2015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419356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681568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56A8E85-ECDA-40FE-907C-A2C7381CBB48}" type="datetimeFigureOut">
              <a:rPr lang="tr-TR" smtClean="0"/>
              <a:pPr/>
              <a:t>13.2.2015</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276660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56A8E85-ECDA-40FE-907C-A2C7381CBB48}" type="datetimeFigureOut">
              <a:rPr lang="tr-TR" smtClean="0"/>
              <a:pPr/>
              <a:t>13.2.2015</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40053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A8E85-ECDA-40FE-907C-A2C7381CBB48}" type="datetimeFigureOut">
              <a:rPr lang="tr-TR" smtClean="0"/>
              <a:pPr/>
              <a:t>13.2.2015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118859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76623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56A8E85-ECDA-40FE-907C-A2C7381CBB48}" type="datetimeFigureOut">
              <a:rPr lang="tr-TR" smtClean="0"/>
              <a:pPr/>
              <a:t>13.2.2015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0D9D96B-9E5C-4F06-AD4D-DB5D1B4A0F74}" type="slidenum">
              <a:rPr lang="tr-TR" smtClean="0"/>
              <a:pPr/>
              <a:t>‹#›</a:t>
            </a:fld>
            <a:endParaRPr lang="tr-TR"/>
          </a:p>
        </p:txBody>
      </p:sp>
    </p:spTree>
    <p:extLst>
      <p:ext uri="{BB962C8B-B14F-4D97-AF65-F5344CB8AC3E}">
        <p14:creationId xmlns:p14="http://schemas.microsoft.com/office/powerpoint/2010/main" val="214113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56A8E85-ECDA-40FE-907C-A2C7381CBB48}" type="datetimeFigureOut">
              <a:rPr lang="tr-TR" smtClean="0"/>
              <a:pPr/>
              <a:t>13.2.2015</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0D9D96B-9E5C-4F06-AD4D-DB5D1B4A0F74}" type="slidenum">
              <a:rPr lang="tr-TR" smtClean="0"/>
              <a:pPr/>
              <a:t>‹#›</a:t>
            </a:fld>
            <a:endParaRPr lang="tr-TR"/>
          </a:p>
        </p:txBody>
      </p:sp>
    </p:spTree>
    <p:extLst>
      <p:ext uri="{BB962C8B-B14F-4D97-AF65-F5344CB8AC3E}">
        <p14:creationId xmlns:p14="http://schemas.microsoft.com/office/powerpoint/2010/main" val="1946812319"/>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 id="2147483916" r:id="rId18"/>
    <p:sldLayoutId id="2147483917" r:id="rId19"/>
    <p:sldLayoutId id="2147483918" r:id="rId20"/>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image" Target="../media/image6.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836712"/>
            <a:ext cx="7772400" cy="1829761"/>
          </a:xfrm>
        </p:spPr>
        <p:txBody>
          <a:bodyPr/>
          <a:lstStyle/>
          <a:p>
            <a:pPr algn="ctr"/>
            <a:r>
              <a:rPr lang="tr-TR" i="1" dirty="0" smtClean="0">
                <a:solidFill>
                  <a:schemeClr val="bg2">
                    <a:lumMod val="50000"/>
                  </a:schemeClr>
                </a:solidFill>
              </a:rPr>
              <a:t>DERS SEÇİMİ</a:t>
            </a:r>
            <a:endParaRPr lang="tr-TR" i="1" dirty="0">
              <a:solidFill>
                <a:schemeClr val="bg2">
                  <a:lumMod val="50000"/>
                </a:schemeClr>
              </a:solidFill>
            </a:endParaRP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6951" t="6951" r="6951" b="6951"/>
          <a:stretch/>
        </p:blipFill>
        <p:spPr>
          <a:xfrm>
            <a:off x="2763689" y="2967391"/>
            <a:ext cx="3756173" cy="34859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p:nvPr>
        </p:nvSpPr>
        <p:spPr>
          <a:xfrm>
            <a:off x="0" y="0"/>
            <a:ext cx="9144000" cy="6858000"/>
          </a:xfrm>
        </p:spPr>
        <p:txBody>
          <a:bodyPr/>
          <a:lstStyle/>
          <a:p>
            <a:pPr algn="just"/>
            <a:endParaRPr lang="tr-TR" b="1" dirty="0">
              <a:latin typeface="Comic Sans MS" pitchFamily="66" charset="0"/>
              <a:cs typeface="Times New Roman" pitchFamily="18" charset="0"/>
            </a:endParaRPr>
          </a:p>
          <a:p>
            <a:pPr algn="just"/>
            <a:endParaRPr lang="tr-TR" b="1" dirty="0" smtClean="0">
              <a:latin typeface="Comic Sans MS" pitchFamily="66" charset="0"/>
              <a:cs typeface="Times New Roman" pitchFamily="18" charset="0"/>
            </a:endParaRPr>
          </a:p>
          <a:p>
            <a:pPr algn="just">
              <a:lnSpc>
                <a:spcPct val="200000"/>
              </a:lnSpc>
            </a:pPr>
            <a:r>
              <a:rPr lang="tr-TR" b="1" dirty="0" smtClean="0">
                <a:latin typeface="Comic Sans MS" pitchFamily="66" charset="0"/>
                <a:cs typeface="Times New Roman" pitchFamily="18" charset="0"/>
              </a:rPr>
              <a:t>Gençlerin </a:t>
            </a:r>
            <a:r>
              <a:rPr lang="tr-TR" b="1" dirty="0">
                <a:latin typeface="Comic Sans MS" pitchFamily="66" charset="0"/>
                <a:cs typeface="Times New Roman" pitchFamily="18" charset="0"/>
              </a:rPr>
              <a:t>meslek seçiminde önemli olan bir etken de çok popüler ve gelir getiren mesleklere olan eğilimdir. Eğer ders başarısı ve yetenekler bu mesleklere uygun değilse ve buna rağmen yine bu meslekleri seçiyorsa, öğrenimini tamamlayıp mesleki yaşama başladığında yaptığı işten zevk alamama, yeteneklerini kullanamama gibi olumsuzluklarla karşı karşıya kalır.</a:t>
            </a:r>
            <a:r>
              <a:rPr lang="tr-TR" dirty="0">
                <a:latin typeface="Comic Sans MS" pitchFamily="66" charset="0"/>
                <a:cs typeface="Times New Roman" pitchFamily="18" charset="0"/>
              </a:rPr>
              <a:t> </a:t>
            </a:r>
          </a:p>
          <a:p>
            <a:pPr>
              <a:buFontTx/>
              <a:buNone/>
            </a:pPr>
            <a:endParaRPr lang="tr-TR" dirty="0">
              <a:cs typeface="Times New Roman" pitchFamily="18" charset="0"/>
            </a:endParaRPr>
          </a:p>
          <a:p>
            <a:pPr>
              <a:buFontTx/>
              <a:buNone/>
            </a:pPr>
            <a:r>
              <a:rPr lang="tr-TR" dirty="0">
                <a:cs typeface="Times New Roman" pitchFamily="18" charset="0"/>
              </a:rPr>
              <a:t> </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p:nvPr>
        </p:nvSpPr>
        <p:spPr>
          <a:xfrm>
            <a:off x="0" y="0"/>
            <a:ext cx="9144000" cy="6858000"/>
          </a:xfrm>
        </p:spPr>
        <p:txBody>
          <a:bodyPr/>
          <a:lstStyle/>
          <a:p>
            <a:pPr algn="just"/>
            <a:endParaRPr lang="tr-TR" b="1" dirty="0" smtClean="0">
              <a:latin typeface="Comic Sans MS" pitchFamily="66" charset="0"/>
              <a:cs typeface="Times New Roman" pitchFamily="18" charset="0"/>
            </a:endParaRPr>
          </a:p>
          <a:p>
            <a:pPr algn="just"/>
            <a:endParaRPr lang="tr-TR" b="1" dirty="0" smtClean="0">
              <a:latin typeface="Comic Sans MS" pitchFamily="66" charset="0"/>
              <a:cs typeface="Times New Roman" pitchFamily="18" charset="0"/>
            </a:endParaRPr>
          </a:p>
          <a:p>
            <a:pPr algn="just"/>
            <a:endParaRPr lang="tr-TR" b="1" dirty="0">
              <a:latin typeface="Comic Sans MS" pitchFamily="66" charset="0"/>
              <a:cs typeface="Times New Roman" pitchFamily="18" charset="0"/>
            </a:endParaRPr>
          </a:p>
          <a:p>
            <a:pPr algn="just">
              <a:lnSpc>
                <a:spcPct val="200000"/>
              </a:lnSpc>
            </a:pPr>
            <a:r>
              <a:rPr lang="tr-TR" b="1" dirty="0">
                <a:latin typeface="Comic Sans MS" pitchFamily="66" charset="0"/>
                <a:cs typeface="Times New Roman" pitchFamily="18" charset="0"/>
              </a:rPr>
              <a:t>Alanlara kaynaklık eden derslerdeki başarı çok önemlidir. Çünkü bu dersler, seçmeyi düşündüğü alanda daha geniş ve kapsamlı olarak okutulacaktır. Bu derslerde zorlanıyorsa başarısı düşecek, bu da diploma notunun düşük olmasına, dolayısıyla orta öğretim başarı puanının düşük gelmesine sebep olacaktır.</a:t>
            </a:r>
          </a:p>
          <a:p>
            <a:pPr algn="just">
              <a:buFontTx/>
              <a:buNone/>
            </a:pPr>
            <a:endParaRPr lang="tr-TR" b="1" dirty="0">
              <a:solidFill>
                <a:schemeClr val="accent2"/>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0" y="0"/>
            <a:ext cx="9144000" cy="6858000"/>
          </a:xfrm>
        </p:spPr>
        <p:txBody>
          <a:bodyPr/>
          <a:lstStyle/>
          <a:p>
            <a:pPr algn="just">
              <a:buFontTx/>
              <a:buNone/>
            </a:pPr>
            <a:endParaRPr lang="tr-TR" b="1" dirty="0">
              <a:solidFill>
                <a:schemeClr val="accent2"/>
              </a:solidFill>
              <a:latin typeface="Comic Sans MS" pitchFamily="66" charset="0"/>
              <a:cs typeface="Times New Roman" pitchFamily="18" charset="0"/>
            </a:endParaRPr>
          </a:p>
          <a:p>
            <a:pPr algn="just">
              <a:buFontTx/>
              <a:buNone/>
            </a:pPr>
            <a:endParaRPr lang="tr-TR" b="1" dirty="0">
              <a:solidFill>
                <a:schemeClr val="accent2"/>
              </a:solidFill>
              <a:latin typeface="Comic Sans MS" pitchFamily="66" charset="0"/>
              <a:cs typeface="Times New Roman" pitchFamily="18" charset="0"/>
            </a:endParaRPr>
          </a:p>
          <a:p>
            <a:pPr algn="just">
              <a:buFontTx/>
              <a:buNone/>
            </a:pPr>
            <a:r>
              <a:rPr lang="tr-TR" b="1" dirty="0">
                <a:solidFill>
                  <a:schemeClr val="accent2"/>
                </a:solidFill>
                <a:latin typeface="Comic Sans MS" pitchFamily="66" charset="0"/>
                <a:cs typeface="Times New Roman" pitchFamily="18" charset="0"/>
              </a:rPr>
              <a:t>		</a:t>
            </a:r>
            <a:endParaRPr lang="tr-TR" b="1" dirty="0" smtClean="0">
              <a:solidFill>
                <a:schemeClr val="accent2"/>
              </a:solidFill>
              <a:latin typeface="Comic Sans MS" pitchFamily="66" charset="0"/>
              <a:cs typeface="Times New Roman" pitchFamily="18" charset="0"/>
            </a:endParaRPr>
          </a:p>
          <a:p>
            <a:pPr algn="just">
              <a:buFontTx/>
              <a:buNone/>
            </a:pPr>
            <a:endParaRPr lang="tr-TR" b="1" dirty="0" smtClean="0">
              <a:solidFill>
                <a:schemeClr val="accent2"/>
              </a:solidFill>
              <a:latin typeface="Comic Sans MS" pitchFamily="66" charset="0"/>
              <a:cs typeface="Times New Roman" pitchFamily="18" charset="0"/>
            </a:endParaRPr>
          </a:p>
          <a:p>
            <a:pPr algn="just">
              <a:lnSpc>
                <a:spcPct val="200000"/>
              </a:lnSpc>
              <a:buFontTx/>
              <a:buNone/>
            </a:pPr>
            <a:r>
              <a:rPr lang="tr-TR" b="1" dirty="0" smtClean="0">
                <a:solidFill>
                  <a:schemeClr val="accent2"/>
                </a:solidFill>
                <a:latin typeface="Comic Sans MS" pitchFamily="66" charset="0"/>
                <a:cs typeface="Times New Roman" pitchFamily="18" charset="0"/>
              </a:rPr>
              <a:t>       </a:t>
            </a:r>
            <a:r>
              <a:rPr lang="tr-TR" b="1" dirty="0" smtClean="0">
                <a:latin typeface="Comic Sans MS" pitchFamily="66" charset="0"/>
                <a:cs typeface="Times New Roman" pitchFamily="18" charset="0"/>
              </a:rPr>
              <a:t>Bazen </a:t>
            </a:r>
            <a:r>
              <a:rPr lang="tr-TR" b="1" dirty="0">
                <a:latin typeface="Comic Sans MS" pitchFamily="66" charset="0"/>
                <a:cs typeface="Times New Roman" pitchFamily="18" charset="0"/>
              </a:rPr>
              <a:t>de anne-babalar çocuklarının ilgi, yetenek ve isteklerini dikkate almadan kendilerine ait kurulu bir düzeni devam ettirmeleri için (baba tekstil işiyle ilgileniyorsa çocuktan tekstil mühendisi olmasını istemek gibi) onlara telkinde bulunmakta, hatta zorlamaktadırlar. Bireysel farklılıkları dikkate almak gerekmektedir. </a:t>
            </a:r>
            <a:endParaRPr lang="tr-TR" b="1" dirty="0">
              <a:latin typeface="Comic Sans MS" pitchFamily="66" charset="0"/>
            </a:endParaRPr>
          </a:p>
          <a:p>
            <a:pPr>
              <a:buFontTx/>
              <a:buNone/>
            </a:pPr>
            <a:endParaRPr lang="tr-TR"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p:nvPr>
        </p:nvSpPr>
        <p:spPr>
          <a:xfrm>
            <a:off x="0" y="188913"/>
            <a:ext cx="9144000" cy="6669087"/>
          </a:xfrm>
        </p:spPr>
        <p:txBody>
          <a:bodyPr/>
          <a:lstStyle/>
          <a:p>
            <a:pPr algn="just"/>
            <a:endParaRPr lang="tr-TR" dirty="0">
              <a:cs typeface="Times New Roman" pitchFamily="18" charset="0"/>
            </a:endParaRPr>
          </a:p>
          <a:p>
            <a:pPr>
              <a:buNone/>
            </a:pPr>
            <a:r>
              <a:rPr lang="tr-TR" dirty="0">
                <a:cs typeface="Times New Roman" pitchFamily="18" charset="0"/>
              </a:rPr>
              <a:t> </a:t>
            </a:r>
            <a:endParaRPr lang="tr-TR" dirty="0" smtClean="0">
              <a:cs typeface="Times New Roman" pitchFamily="18" charset="0"/>
            </a:endParaRPr>
          </a:p>
          <a:p>
            <a:endParaRPr lang="tr-TR" b="1" dirty="0" smtClean="0">
              <a:latin typeface="Comic Sans MS" pitchFamily="66" charset="0"/>
              <a:cs typeface="Times New Roman" pitchFamily="18" charset="0"/>
            </a:endParaRPr>
          </a:p>
          <a:p>
            <a:pPr>
              <a:lnSpc>
                <a:spcPct val="200000"/>
              </a:lnSpc>
            </a:pPr>
            <a:r>
              <a:rPr lang="tr-TR" b="1" dirty="0" smtClean="0">
                <a:latin typeface="Comic Sans MS" pitchFamily="66" charset="0"/>
                <a:cs typeface="Times New Roman" pitchFamily="18" charset="0"/>
              </a:rPr>
              <a:t>Ailede </a:t>
            </a:r>
            <a:r>
              <a:rPr lang="tr-TR" b="1" dirty="0">
                <a:latin typeface="Comic Sans MS" pitchFamily="66" charset="0"/>
                <a:cs typeface="Times New Roman" pitchFamily="18" charset="0"/>
              </a:rPr>
              <a:t>eşler arasındaki çatışmalar veya ergenlik çağındaki gençle yapılan aşırı tartışmalar gencin başarısını ve sağlıklı bir alan/meslek seçimi kararını olumsuz yönde etkileyebilmektedir. Özellikle aile içi ilişkiler, iletişim ve desteğin olumlu bir şekilde yansımasında yarar vardır.</a:t>
            </a:r>
          </a:p>
          <a:p>
            <a:endParaRPr lang="tr-TR" b="1" dirty="0">
              <a:latin typeface="Comic Sans MS" pitchFamily="66" charset="0"/>
              <a:cs typeface="Times New Roman" pitchFamily="18" charset="0"/>
            </a:endParaRPr>
          </a:p>
          <a:p>
            <a:endParaRPr lang="tr-TR" b="1" dirty="0">
              <a:latin typeface="Comic Sans MS" pitchFamily="66" charset="0"/>
            </a:endParaRP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tr-TR" sz="3500" dirty="0">
                <a:solidFill>
                  <a:schemeClr val="bg2">
                    <a:lumMod val="50000"/>
                  </a:schemeClr>
                </a:solidFill>
              </a:rPr>
              <a:t>BAŞARILMASI GEREKENLER</a:t>
            </a:r>
          </a:p>
        </p:txBody>
      </p:sp>
      <p:sp>
        <p:nvSpPr>
          <p:cNvPr id="27651" name="Rectangle 3"/>
          <p:cNvSpPr>
            <a:spLocks noGrp="1" noChangeArrowheads="1"/>
          </p:cNvSpPr>
          <p:nvPr>
            <p:ph idx="1"/>
          </p:nvPr>
        </p:nvSpPr>
        <p:spPr/>
        <p:txBody>
          <a:bodyPr>
            <a:normAutofit fontScale="92500" lnSpcReduction="20000"/>
          </a:bodyPr>
          <a:lstStyle/>
          <a:p>
            <a:r>
              <a:rPr lang="tr-TR" sz="1900" dirty="0">
                <a:solidFill>
                  <a:schemeClr val="tx2"/>
                </a:solidFill>
                <a:latin typeface="Verdana" pitchFamily="34" charset="0"/>
                <a:cs typeface="Times New Roman" pitchFamily="18" charset="0"/>
              </a:rPr>
              <a:t>1. Bilinçli ve etkili bir ders çalışma becerisi ile sınava bilgi bakımından hazırlanmak.</a:t>
            </a:r>
            <a:br>
              <a:rPr lang="tr-TR" sz="1900" dirty="0">
                <a:solidFill>
                  <a:schemeClr val="tx2"/>
                </a:solidFill>
                <a:latin typeface="Verdana" pitchFamily="34" charset="0"/>
                <a:cs typeface="Times New Roman" pitchFamily="18" charset="0"/>
              </a:rPr>
            </a:br>
            <a:r>
              <a:rPr lang="tr-TR" sz="1900" dirty="0">
                <a:solidFill>
                  <a:schemeClr val="tx2"/>
                </a:solidFill>
                <a:latin typeface="Verdana" pitchFamily="34" charset="0"/>
                <a:cs typeface="Times New Roman" pitchFamily="18" charset="0"/>
              </a:rPr>
              <a:t>2. Geleceği ile ilgili bir karar olarak doğru bir mesleki hedef oluşturmak, kendisini tanımak, meslekleri tanımak.</a:t>
            </a:r>
            <a:br>
              <a:rPr lang="tr-TR" sz="1900" dirty="0">
                <a:solidFill>
                  <a:schemeClr val="tx2"/>
                </a:solidFill>
                <a:latin typeface="Verdana" pitchFamily="34" charset="0"/>
                <a:cs typeface="Times New Roman" pitchFamily="18" charset="0"/>
              </a:rPr>
            </a:br>
            <a:r>
              <a:rPr lang="tr-TR" sz="1900" dirty="0">
                <a:solidFill>
                  <a:schemeClr val="tx2"/>
                </a:solidFill>
                <a:latin typeface="Verdana" pitchFamily="34" charset="0"/>
                <a:cs typeface="Times New Roman" pitchFamily="18" charset="0"/>
              </a:rPr>
              <a:t>3. Sınava düşünsel–davranışsal açıdan da hazırlanarak (dikkat–konsantrasyon ve bilgilerini sınava taşıyabilecek bir psikolojik hazırlık yapmak) potansiyelini tam kullanmak.</a:t>
            </a:r>
            <a:br>
              <a:rPr lang="tr-TR" sz="1900" dirty="0">
                <a:solidFill>
                  <a:schemeClr val="tx2"/>
                </a:solidFill>
                <a:latin typeface="Verdana" pitchFamily="34" charset="0"/>
                <a:cs typeface="Times New Roman" pitchFamily="18" charset="0"/>
              </a:rPr>
            </a:br>
            <a:r>
              <a:rPr lang="tr-TR" sz="1900" dirty="0">
                <a:solidFill>
                  <a:schemeClr val="tx2"/>
                </a:solidFill>
                <a:latin typeface="Verdana" pitchFamily="34" charset="0"/>
                <a:cs typeface="Times New Roman" pitchFamily="18" charset="0"/>
              </a:rPr>
              <a:t>4. Sınav aracını iyi değerlendirerek mutlu ve güvenli bir geleceğin kapısını açabilmek.</a:t>
            </a:r>
            <a:br>
              <a:rPr lang="tr-TR" sz="1900" dirty="0">
                <a:solidFill>
                  <a:schemeClr val="tx2"/>
                </a:solidFill>
                <a:latin typeface="Verdana" pitchFamily="34" charset="0"/>
                <a:cs typeface="Times New Roman" pitchFamily="18" charset="0"/>
              </a:rPr>
            </a:br>
            <a:endParaRPr lang="tr-TR" sz="1900" dirty="0">
              <a:solidFill>
                <a:schemeClr val="tx2"/>
              </a:solidFill>
              <a:latin typeface="Times New Roman" pitchFamily="18" charset="0"/>
            </a:endParaRPr>
          </a:p>
          <a:p>
            <a:r>
              <a:rPr lang="tr-TR" sz="1900" dirty="0">
                <a:solidFill>
                  <a:schemeClr val="hlink"/>
                </a:solidFill>
                <a:latin typeface="Verdana" pitchFamily="34" charset="0"/>
                <a:cs typeface="Times New Roman" pitchFamily="18" charset="0"/>
              </a:rPr>
              <a:t>Bu sıralanan ödev ve beceriler konusunda çocuğunuzun başarılı olması için sizlerin de çeşitli beklentilerinizin olduğunu düşünüyoruz. </a:t>
            </a:r>
            <a:endParaRPr lang="tr-TR" sz="1900" dirty="0">
              <a:solidFill>
                <a:schemeClr val="hlink"/>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250825" y="1034266"/>
            <a:ext cx="8713788" cy="3970318"/>
          </a:xfrm>
          <a:prstGeom prst="rect">
            <a:avLst/>
          </a:prstGeom>
          <a:noFill/>
          <a:ln w="9525">
            <a:noFill/>
            <a:miter lim="800000"/>
            <a:headEnd/>
            <a:tailEnd/>
          </a:ln>
          <a:effectLst/>
        </p:spPr>
        <p:txBody>
          <a:bodyPr anchor="ctr">
            <a:spAutoFit/>
          </a:bodyPr>
          <a:lstStyle/>
          <a:p>
            <a:pPr>
              <a:spcBef>
                <a:spcPct val="0"/>
              </a:spcBef>
              <a:buFontTx/>
              <a:buNone/>
              <a:tabLst>
                <a:tab pos="1135063" algn="l"/>
              </a:tabLst>
            </a:pPr>
            <a:r>
              <a:rPr lang="tr-TR" b="1" u="sng" dirty="0" smtClean="0">
                <a:solidFill>
                  <a:schemeClr val="bg2">
                    <a:lumMod val="50000"/>
                  </a:schemeClr>
                </a:solidFill>
                <a:latin typeface="Arial" charset="0"/>
              </a:rPr>
              <a:t>DERS  </a:t>
            </a:r>
            <a:r>
              <a:rPr lang="tr-TR" b="1" u="sng" dirty="0">
                <a:solidFill>
                  <a:schemeClr val="bg2">
                    <a:lumMod val="50000"/>
                  </a:schemeClr>
                </a:solidFill>
                <a:latin typeface="Arial" charset="0"/>
              </a:rPr>
              <a:t>SEÇERKEN DİKKAT EDİLECEK HUSUSLAR</a:t>
            </a:r>
          </a:p>
          <a:p>
            <a:pPr>
              <a:spcBef>
                <a:spcPct val="0"/>
              </a:spcBef>
              <a:buFontTx/>
              <a:buNone/>
              <a:tabLst>
                <a:tab pos="1135063" algn="l"/>
              </a:tabLst>
            </a:pPr>
            <a:endParaRPr lang="tr-TR" dirty="0">
              <a:solidFill>
                <a:srgbClr val="3333CC"/>
              </a:solidFill>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İLGİLERİNİZ</a:t>
            </a:r>
            <a:endParaRPr lang="tr-TR" sz="2400" dirty="0">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YETENEKLERİNİZ</a:t>
            </a:r>
            <a:endParaRPr lang="tr-TR" sz="2400" dirty="0">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DEĞERLERİNİZ</a:t>
            </a:r>
            <a:endParaRPr lang="tr-TR" sz="2400" dirty="0">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BAŞARI DURUMUNUZ</a:t>
            </a:r>
            <a:endParaRPr lang="tr-TR" sz="2400" dirty="0">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KİŞİLİK ÖZELLİKLERİNİZ</a:t>
            </a:r>
            <a:endParaRPr lang="tr-TR" sz="2400" dirty="0">
              <a:latin typeface="Arial" charset="0"/>
            </a:endParaRPr>
          </a:p>
          <a:p>
            <a:pPr>
              <a:spcBef>
                <a:spcPct val="0"/>
              </a:spcBef>
              <a:buClr>
                <a:srgbClr val="CC3300"/>
              </a:buClr>
              <a:buSzPct val="130000"/>
              <a:buFont typeface="Wingdings" pitchFamily="2" charset="2"/>
              <a:buChar char="ü"/>
              <a:tabLst>
                <a:tab pos="1135063" algn="l"/>
              </a:tabLst>
            </a:pPr>
            <a:r>
              <a:rPr lang="tr-TR" sz="2400" b="1" dirty="0">
                <a:latin typeface="Arial" charset="0"/>
              </a:rPr>
              <a:t>  YÜKSEK ÖĞRENİM KURUMLARI VE PUAN TÜRLERİNİ</a:t>
            </a:r>
            <a:endParaRPr lang="tr-TR" sz="2400" dirty="0">
              <a:latin typeface="Arial" charset="0"/>
            </a:endParaRPr>
          </a:p>
          <a:p>
            <a:pPr>
              <a:spcBef>
                <a:spcPct val="0"/>
              </a:spcBef>
              <a:buFontTx/>
              <a:buNone/>
              <a:tabLst>
                <a:tab pos="1135063" algn="l"/>
              </a:tabLst>
            </a:pPr>
            <a:r>
              <a:rPr lang="tr-TR" sz="2400" b="1" dirty="0">
                <a:latin typeface="Arial" charset="0"/>
              </a:rPr>
              <a:t>	</a:t>
            </a:r>
            <a:endParaRPr lang="tr-TR" sz="2400" dirty="0">
              <a:latin typeface="Arial" charset="0"/>
            </a:endParaRPr>
          </a:p>
          <a:p>
            <a:pPr>
              <a:spcBef>
                <a:spcPct val="0"/>
              </a:spcBef>
              <a:buFontTx/>
              <a:buNone/>
              <a:tabLst>
                <a:tab pos="1135063" algn="l"/>
              </a:tabLst>
            </a:pPr>
            <a:r>
              <a:rPr lang="tr-TR" sz="2400" b="1" dirty="0">
                <a:solidFill>
                  <a:srgbClr val="FF0000"/>
                </a:solidFill>
                <a:latin typeface="Arial" charset="0"/>
              </a:rPr>
              <a:t>HESABA KATMALI VE BUNLARI GÖZÖNÜNDE BULUNDURARAK ALAN SEÇİMİNİNİZİ YAPMALISINIZ.</a:t>
            </a:r>
          </a:p>
        </p:txBody>
      </p:sp>
      <p:pic>
        <p:nvPicPr>
          <p:cNvPr id="58371" name="Picture 3" descr="BOMBA"/>
          <p:cNvPicPr>
            <a:picLocks noChangeAspect="1" noChangeArrowheads="1"/>
          </p:cNvPicPr>
          <p:nvPr/>
        </p:nvPicPr>
        <p:blipFill>
          <a:blip r:embed="rId3" cstate="print"/>
          <a:srcRect/>
          <a:stretch>
            <a:fillRect/>
          </a:stretch>
        </p:blipFill>
        <p:spPr bwMode="auto">
          <a:xfrm>
            <a:off x="6443663" y="908050"/>
            <a:ext cx="2087562" cy="218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strVal val="(6*min(max(#ppt_w*#ppt_h,.3),1)-7.4)/-.7*#ppt_w"/>
                                          </p:val>
                                        </p:tav>
                                        <p:tav tm="100000">
                                          <p:val>
                                            <p:strVal val="#ppt_w"/>
                                          </p:val>
                                        </p:tav>
                                      </p:tavLst>
                                    </p:anim>
                                    <p:anim calcmode="lin" valueType="num">
                                      <p:cBhvr>
                                        <p:cTn id="8" dur="500" fill="hold"/>
                                        <p:tgtEl>
                                          <p:spTgt spid="58371"/>
                                        </p:tgtEl>
                                        <p:attrNameLst>
                                          <p:attrName>ppt_h</p:attrName>
                                        </p:attrNameLst>
                                      </p:cBhvr>
                                      <p:tavLst>
                                        <p:tav tm="0">
                                          <p:val>
                                            <p:strVal val="(6*min(max(#ppt_w*#ppt_h,.3),1)-7.4)/-.7*#ppt_h"/>
                                          </p:val>
                                        </p:tav>
                                        <p:tav tm="100000">
                                          <p:val>
                                            <p:strVal val="#ppt_h"/>
                                          </p:val>
                                        </p:tav>
                                      </p:tavLst>
                                    </p:anim>
                                    <p:anim calcmode="lin" valueType="num">
                                      <p:cBhvr>
                                        <p:cTn id="9" dur="500" fill="hold"/>
                                        <p:tgtEl>
                                          <p:spTgt spid="58371"/>
                                        </p:tgtEl>
                                        <p:attrNameLst>
                                          <p:attrName>ppt_x</p:attrName>
                                        </p:attrNameLst>
                                      </p:cBhvr>
                                      <p:tavLst>
                                        <p:tav tm="0">
                                          <p:val>
                                            <p:fltVal val="0.5"/>
                                          </p:val>
                                        </p:tav>
                                        <p:tav tm="100000">
                                          <p:val>
                                            <p:strVal val="#ppt_x"/>
                                          </p:val>
                                        </p:tav>
                                      </p:tavLst>
                                    </p:anim>
                                    <p:anim calcmode="lin" valueType="num">
                                      <p:cBhvr>
                                        <p:cTn id="10" dur="500" fill="hold"/>
                                        <p:tgtEl>
                                          <p:spTgt spid="58371"/>
                                        </p:tgtEl>
                                        <p:attrNameLst>
                                          <p:attrName>ppt_y</p:attrName>
                                        </p:attrNameLst>
                                      </p:cBhvr>
                                      <p:tavLst>
                                        <p:tav tm="0">
                                          <p:val>
                                            <p:strVal val="1+(6*min(max(#ppt_w*#ppt_h,.3),1)-7.4)/-.7*#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Z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971550" y="1484313"/>
            <a:ext cx="7343775" cy="3038475"/>
          </a:xfrm>
          <a:prstGeom prst="rect">
            <a:avLst/>
          </a:prstGeom>
          <a:noFill/>
          <a:ln w="9525">
            <a:noFill/>
            <a:miter lim="800000"/>
            <a:headEnd/>
            <a:tailEnd/>
          </a:ln>
          <a:effectLst/>
        </p:spPr>
        <p:txBody>
          <a:bodyPr>
            <a:spAutoFit/>
          </a:bodyPr>
          <a:lstStyle/>
          <a:p>
            <a:pPr algn="ctr">
              <a:lnSpc>
                <a:spcPct val="110000"/>
              </a:lnSpc>
              <a:spcBef>
                <a:spcPct val="0"/>
              </a:spcBef>
              <a:buFontTx/>
              <a:buNone/>
            </a:pPr>
            <a:r>
              <a:rPr lang="tr-TR" sz="4400" b="1">
                <a:solidFill>
                  <a:srgbClr val="9999FF"/>
                </a:solidFill>
                <a:latin typeface="Arial" charset="0"/>
              </a:rPr>
              <a:t>Alanınızı seçerken, gelecekte hangi mesleği seçeceğinizi göz önünde bulundurmalısınız.</a:t>
            </a:r>
            <a:r>
              <a:rPr lang="tr-TR" sz="3200" b="1">
                <a:latin typeface="Arial" charset="0"/>
              </a:rPr>
              <a:t> </a:t>
            </a:r>
          </a:p>
        </p:txBody>
      </p:sp>
      <p:pic>
        <p:nvPicPr>
          <p:cNvPr id="33797" name="Picture 5" descr="MCj03980010000[1]"/>
          <p:cNvPicPr>
            <a:picLocks noGrp="1" noChangeAspect="1" noChangeArrowheads="1"/>
          </p:cNvPicPr>
          <p:nvPr>
            <p:ph/>
          </p:nvPr>
        </p:nvPicPr>
        <p:blipFill>
          <a:blip r:embed="rId2" cstate="print"/>
          <a:srcRect/>
          <a:stretch>
            <a:fillRect/>
          </a:stretch>
        </p:blipFill>
        <p:spPr>
          <a:xfrm flipH="1">
            <a:off x="900113" y="404813"/>
            <a:ext cx="1727200" cy="123031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23850" y="1082298"/>
            <a:ext cx="7453313" cy="4247317"/>
          </a:xfrm>
          <a:prstGeom prst="rect">
            <a:avLst/>
          </a:prstGeom>
          <a:noFill/>
          <a:ln w="9525">
            <a:noFill/>
            <a:miter lim="800000"/>
            <a:headEnd/>
            <a:tailEnd/>
          </a:ln>
          <a:effectLst/>
        </p:spPr>
        <p:txBody>
          <a:bodyPr anchor="ctr">
            <a:spAutoFit/>
          </a:bodyPr>
          <a:lstStyle/>
          <a:p>
            <a:pPr algn="ctr">
              <a:spcBef>
                <a:spcPct val="0"/>
              </a:spcBef>
              <a:buFontTx/>
              <a:buNone/>
              <a:tabLst>
                <a:tab pos="904875" algn="l"/>
              </a:tabLst>
            </a:pPr>
            <a:r>
              <a:rPr lang="tr-TR" b="1" u="sng" dirty="0" smtClean="0">
                <a:solidFill>
                  <a:schemeClr val="bg2">
                    <a:lumMod val="50000"/>
                  </a:schemeClr>
                </a:solidFill>
                <a:latin typeface="Arial" charset="0"/>
              </a:rPr>
              <a:t>DERS  </a:t>
            </a:r>
            <a:r>
              <a:rPr lang="tr-TR" b="1" u="sng" dirty="0">
                <a:solidFill>
                  <a:schemeClr val="bg2">
                    <a:lumMod val="50000"/>
                  </a:schemeClr>
                </a:solidFill>
                <a:latin typeface="Arial" charset="0"/>
              </a:rPr>
              <a:t>SEÇİMİNİ ETKİLEYEN FAKTÖRLER</a:t>
            </a:r>
          </a:p>
          <a:p>
            <a:pPr>
              <a:spcBef>
                <a:spcPct val="0"/>
              </a:spcBef>
              <a:buFontTx/>
              <a:buNone/>
              <a:tabLst>
                <a:tab pos="904875" algn="l"/>
              </a:tabLst>
            </a:pPr>
            <a:endParaRPr lang="tr-TR" dirty="0">
              <a:solidFill>
                <a:srgbClr val="3333CC"/>
              </a:solidFill>
              <a:latin typeface="Arial" charset="0"/>
            </a:endParaRPr>
          </a:p>
          <a:p>
            <a:pPr>
              <a:spcBef>
                <a:spcPct val="0"/>
              </a:spcBef>
              <a:buClr>
                <a:srgbClr val="FF0000"/>
              </a:buClr>
              <a:buFont typeface="Wingdings" pitchFamily="2" charset="2"/>
              <a:buChar char="v"/>
              <a:tabLst>
                <a:tab pos="904875" algn="l"/>
              </a:tabLst>
            </a:pPr>
            <a:r>
              <a:rPr lang="tr-TR" sz="2400" b="1" dirty="0">
                <a:latin typeface="Arial" charset="0"/>
              </a:rPr>
              <a:t>  ANA-BABA ETKİSİ</a:t>
            </a:r>
            <a:endParaRPr lang="tr-TR" sz="2400" dirty="0">
              <a:latin typeface="Arial" charset="0"/>
            </a:endParaRPr>
          </a:p>
          <a:p>
            <a:pPr>
              <a:spcBef>
                <a:spcPct val="0"/>
              </a:spcBef>
              <a:buClr>
                <a:srgbClr val="FF0000"/>
              </a:buClr>
              <a:buFont typeface="Wingdings" pitchFamily="2" charset="2"/>
              <a:buChar char="v"/>
              <a:tabLst>
                <a:tab pos="904875" algn="l"/>
              </a:tabLst>
            </a:pPr>
            <a:r>
              <a:rPr lang="tr-TR" sz="2400" b="1" dirty="0">
                <a:latin typeface="Arial" charset="0"/>
              </a:rPr>
              <a:t>  STATÜ</a:t>
            </a:r>
            <a:endParaRPr lang="tr-TR" sz="2400" dirty="0">
              <a:latin typeface="Arial" charset="0"/>
            </a:endParaRPr>
          </a:p>
          <a:p>
            <a:pPr>
              <a:spcBef>
                <a:spcPct val="0"/>
              </a:spcBef>
              <a:buClr>
                <a:srgbClr val="FF0000"/>
              </a:buClr>
              <a:buFont typeface="Wingdings" pitchFamily="2" charset="2"/>
              <a:buChar char="v"/>
              <a:tabLst>
                <a:tab pos="904875" algn="l"/>
              </a:tabLst>
            </a:pPr>
            <a:r>
              <a:rPr lang="tr-TR" sz="2400" b="1" dirty="0">
                <a:latin typeface="Arial" charset="0"/>
              </a:rPr>
              <a:t>  ARKADAŞ ETKİSİ</a:t>
            </a:r>
            <a:endParaRPr lang="tr-TR" sz="2400" dirty="0">
              <a:latin typeface="Arial" charset="0"/>
            </a:endParaRPr>
          </a:p>
          <a:p>
            <a:pPr>
              <a:spcBef>
                <a:spcPct val="0"/>
              </a:spcBef>
              <a:buClr>
                <a:srgbClr val="FF0000"/>
              </a:buClr>
              <a:buFont typeface="Wingdings" pitchFamily="2" charset="2"/>
              <a:buChar char="v"/>
              <a:tabLst>
                <a:tab pos="904875" algn="l"/>
              </a:tabLst>
            </a:pPr>
            <a:r>
              <a:rPr lang="tr-TR" sz="2400" b="1" dirty="0">
                <a:latin typeface="Arial" charset="0"/>
              </a:rPr>
              <a:t>  EKONOMİK FAKTÖRLER</a:t>
            </a:r>
            <a:endParaRPr lang="tr-TR" sz="2400" dirty="0">
              <a:latin typeface="Arial" charset="0"/>
            </a:endParaRPr>
          </a:p>
          <a:p>
            <a:pPr>
              <a:spcBef>
                <a:spcPct val="0"/>
              </a:spcBef>
              <a:buClr>
                <a:srgbClr val="FF0000"/>
              </a:buClr>
              <a:buFont typeface="Wingdings" pitchFamily="2" charset="2"/>
              <a:buChar char="v"/>
              <a:tabLst>
                <a:tab pos="904875" algn="l"/>
              </a:tabLst>
            </a:pPr>
            <a:r>
              <a:rPr lang="tr-TR" sz="2400" b="1" dirty="0">
                <a:latin typeface="Arial" charset="0"/>
              </a:rPr>
              <a:t>  ÇEVRE ETKİSİ</a:t>
            </a:r>
          </a:p>
          <a:p>
            <a:pPr>
              <a:spcBef>
                <a:spcPct val="0"/>
              </a:spcBef>
              <a:buFontTx/>
              <a:buNone/>
              <a:tabLst>
                <a:tab pos="904875" algn="l"/>
              </a:tabLst>
            </a:pPr>
            <a:r>
              <a:rPr lang="tr-TR" sz="2400" b="1" dirty="0">
                <a:solidFill>
                  <a:srgbClr val="FF0000"/>
                </a:solidFill>
                <a:latin typeface="Arial" charset="0"/>
              </a:rPr>
              <a:t>Seçeceğiniz alan kimin için önemli?  </a:t>
            </a:r>
          </a:p>
          <a:p>
            <a:pPr>
              <a:spcBef>
                <a:spcPct val="0"/>
              </a:spcBef>
              <a:buFontTx/>
              <a:buNone/>
              <a:tabLst>
                <a:tab pos="904875" algn="l"/>
              </a:tabLst>
            </a:pPr>
            <a:r>
              <a:rPr lang="tr-TR" sz="2400" b="1" dirty="0">
                <a:solidFill>
                  <a:srgbClr val="336600"/>
                </a:solidFill>
                <a:latin typeface="Arial" charset="0"/>
              </a:rPr>
              <a:t>En </a:t>
            </a:r>
            <a:r>
              <a:rPr lang="tr-TR" sz="2200" b="1" dirty="0">
                <a:solidFill>
                  <a:srgbClr val="336600"/>
                </a:solidFill>
                <a:latin typeface="Arial" charset="0"/>
              </a:rPr>
              <a:t>önemlisi tüm bunları göz önünde bulundurup kendiniz için ilgilerinize, yeteneğinize, değerlerinize, kişilik özelliklerinize, başarı durumunuza ve mesleklerin özelliklerine göre seçim yapmalısınız.</a:t>
            </a:r>
          </a:p>
        </p:txBody>
      </p:sp>
      <p:graphicFrame>
        <p:nvGraphicFramePr>
          <p:cNvPr id="57347" name="Object 3"/>
          <p:cNvGraphicFramePr>
            <a:graphicFrameLocks noChangeAspect="1"/>
          </p:cNvGraphicFramePr>
          <p:nvPr>
            <p:extLst>
              <p:ext uri="{D42A27DB-BD31-4B8C-83A1-F6EECF244321}">
                <p14:modId xmlns:p14="http://schemas.microsoft.com/office/powerpoint/2010/main" val="3384455429"/>
              </p:ext>
            </p:extLst>
          </p:nvPr>
        </p:nvGraphicFramePr>
        <p:xfrm>
          <a:off x="6015038" y="548680"/>
          <a:ext cx="3128962" cy="4570413"/>
        </p:xfrm>
        <a:graphic>
          <a:graphicData uri="http://schemas.openxmlformats.org/presentationml/2006/ole">
            <mc:AlternateContent xmlns:mc="http://schemas.openxmlformats.org/markup-compatibility/2006">
              <mc:Choice xmlns:v="urn:schemas-microsoft-com:vml" Requires="v">
                <p:oleObj spid="_x0000_s4100" name="Klip" r:id="rId4" imgW="3848040" imgH="5478120" progId="">
                  <p:embed/>
                </p:oleObj>
              </mc:Choice>
              <mc:Fallback>
                <p:oleObj name="Klip" r:id="rId4" imgW="3848040" imgH="54781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5038" y="548680"/>
                        <a:ext cx="3128962" cy="4570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p:cTn id="7" dur="5000" fill="hold"/>
                                        <p:tgtEl>
                                          <p:spTgt spid="57347"/>
                                        </p:tgtEl>
                                        <p:attrNameLst>
                                          <p:attrName>ppt_w</p:attrName>
                                        </p:attrNameLst>
                                      </p:cBhvr>
                                      <p:tavLst>
                                        <p:tav tm="0" fmla="#ppt_w*sin(2.5*pi*$)">
                                          <p:val>
                                            <p:fltVal val="0"/>
                                          </p:val>
                                        </p:tav>
                                        <p:tav tm="100000">
                                          <p:val>
                                            <p:fltVal val="1"/>
                                          </p:val>
                                        </p:tav>
                                      </p:tavLst>
                                    </p:anim>
                                    <p:anim calcmode="lin" valueType="num">
                                      <p:cBhvr>
                                        <p:cTn id="8" dur="5000" fill="hold"/>
                                        <p:tgtEl>
                                          <p:spTgt spid="5734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half" idx="1"/>
          </p:nvPr>
        </p:nvSpPr>
        <p:spPr>
          <a:xfrm>
            <a:off x="685800" y="2276475"/>
            <a:ext cx="8062913" cy="3816350"/>
          </a:xfrm>
        </p:spPr>
        <p:txBody>
          <a:bodyPr>
            <a:normAutofit/>
          </a:bodyPr>
          <a:lstStyle/>
          <a:p>
            <a:pPr>
              <a:buFontTx/>
              <a:buNone/>
            </a:pPr>
            <a:r>
              <a:rPr lang="tr-TR" sz="2400" u="sng"/>
              <a:t>Öğrenci;</a:t>
            </a:r>
          </a:p>
          <a:p>
            <a:r>
              <a:rPr lang="tr-TR" sz="2400" i="1">
                <a:solidFill>
                  <a:srgbClr val="9999FF"/>
                </a:solidFill>
              </a:rPr>
              <a:t>Alana kaynaklık eden derslerin her birinden başarılı ise istediği alana</a:t>
            </a:r>
          </a:p>
          <a:p>
            <a:r>
              <a:rPr lang="tr-TR" sz="2400">
                <a:solidFill>
                  <a:srgbClr val="FFCC66"/>
                </a:solidFill>
              </a:rPr>
              <a:t>Alana kaynaklık eden derslerden başarısız dersi bulunmasına rağmen yıl sonu notlarının ağırlıklı ortalaması en az </a:t>
            </a:r>
            <a:r>
              <a:rPr lang="tr-TR" sz="2400" u="sng">
                <a:solidFill>
                  <a:srgbClr val="FFCC66"/>
                </a:solidFill>
              </a:rPr>
              <a:t>2,50</a:t>
            </a:r>
            <a:r>
              <a:rPr lang="tr-TR" sz="2400">
                <a:solidFill>
                  <a:srgbClr val="FFCC66"/>
                </a:solidFill>
              </a:rPr>
              <a:t> olanlar o alana</a:t>
            </a:r>
          </a:p>
          <a:p>
            <a:r>
              <a:rPr lang="tr-TR" sz="2400" i="1">
                <a:solidFill>
                  <a:schemeClr val="hlink"/>
                </a:solidFill>
              </a:rPr>
              <a:t>Yukarıdaki şartları taşımayanlar,alana kaynaklık eden derslerin yıl sonu notlarının  ağırlıklı ortalamasının yüksek olduğu alana  yönlendirilir</a:t>
            </a:r>
          </a:p>
        </p:txBody>
      </p:sp>
      <p:pic>
        <p:nvPicPr>
          <p:cNvPr id="47108" name="Picture 4" descr="MCj03963200000[1]"/>
          <p:cNvPicPr>
            <a:picLocks noGrp="1" noChangeAspect="1" noChangeArrowheads="1"/>
          </p:cNvPicPr>
          <p:nvPr>
            <p:ph sz="half" idx="2"/>
          </p:nvPr>
        </p:nvPicPr>
        <p:blipFill>
          <a:blip r:embed="rId2" cstate="print"/>
          <a:srcRect/>
          <a:stretch>
            <a:fillRect/>
          </a:stretch>
        </p:blipFill>
        <p:spPr>
          <a:xfrm rot="15489714">
            <a:off x="3386138" y="-280988"/>
            <a:ext cx="1944688" cy="317341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p:cNvSpPr>
            <a:spLocks noChangeArrowheads="1"/>
          </p:cNvSpPr>
          <p:nvPr/>
        </p:nvSpPr>
        <p:spPr bwMode="auto">
          <a:xfrm>
            <a:off x="2662238" y="1151842"/>
            <a:ext cx="4608512" cy="504825"/>
          </a:xfrm>
          <a:prstGeom prst="roundRect">
            <a:avLst>
              <a:gd name="adj" fmla="val 16667"/>
            </a:avLst>
          </a:prstGeom>
          <a:solidFill>
            <a:schemeClr val="folHlink"/>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sz="2400" b="1">
                <a:latin typeface="Tahoma" pitchFamily="34" charset="0"/>
              </a:rPr>
              <a:t>Yeni ÖSYS Sistemi</a:t>
            </a:r>
          </a:p>
        </p:txBody>
      </p:sp>
      <p:sp>
        <p:nvSpPr>
          <p:cNvPr id="5" name="Oval 6"/>
          <p:cNvSpPr>
            <a:spLocks noChangeArrowheads="1"/>
          </p:cNvSpPr>
          <p:nvPr/>
        </p:nvSpPr>
        <p:spPr bwMode="auto">
          <a:xfrm>
            <a:off x="1890950" y="2170113"/>
            <a:ext cx="504825" cy="503237"/>
          </a:xfrm>
          <a:prstGeom prst="ellipse">
            <a:avLst/>
          </a:prstGeom>
          <a:solidFill>
            <a:srgbClr val="FF6600"/>
          </a:solidFill>
          <a:ln w="9525">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b="1" dirty="0">
                <a:solidFill>
                  <a:srgbClr val="003300"/>
                </a:solidFill>
                <a:latin typeface="Tahoma" pitchFamily="34" charset="0"/>
              </a:rPr>
              <a:t>1.</a:t>
            </a:r>
          </a:p>
        </p:txBody>
      </p:sp>
      <p:sp>
        <p:nvSpPr>
          <p:cNvPr id="6" name="AutoShape 2"/>
          <p:cNvSpPr>
            <a:spLocks noChangeArrowheads="1"/>
          </p:cNvSpPr>
          <p:nvPr/>
        </p:nvSpPr>
        <p:spPr bwMode="auto">
          <a:xfrm>
            <a:off x="2662238" y="2168525"/>
            <a:ext cx="4679950" cy="504825"/>
          </a:xfrm>
          <a:prstGeom prst="roundRect">
            <a:avLst>
              <a:gd name="adj" fmla="val 16667"/>
            </a:avLst>
          </a:prstGeom>
          <a:solidFill>
            <a:srgbClr val="FF66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b="1" dirty="0">
                <a:solidFill>
                  <a:srgbClr val="003300"/>
                </a:solidFill>
                <a:latin typeface="Tahoma" pitchFamily="34" charset="0"/>
              </a:rPr>
              <a:t>YGS ( Yüksek Öğretime Geçiş Sınavı ) </a:t>
            </a:r>
          </a:p>
        </p:txBody>
      </p:sp>
      <p:sp>
        <p:nvSpPr>
          <p:cNvPr id="7" name="Line 4"/>
          <p:cNvSpPr>
            <a:spLocks noChangeShapeType="1"/>
          </p:cNvSpPr>
          <p:nvPr/>
        </p:nvSpPr>
        <p:spPr bwMode="auto">
          <a:xfrm>
            <a:off x="4643438" y="3213100"/>
            <a:ext cx="0" cy="792163"/>
          </a:xfrm>
          <a:prstGeom prst="line">
            <a:avLst/>
          </a:prstGeom>
          <a:noFill/>
          <a:ln w="50800">
            <a:solidFill>
              <a:srgbClr val="00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8" name="Oval 7"/>
          <p:cNvSpPr>
            <a:spLocks noChangeArrowheads="1"/>
          </p:cNvSpPr>
          <p:nvPr/>
        </p:nvSpPr>
        <p:spPr bwMode="auto">
          <a:xfrm>
            <a:off x="1908175" y="4365625"/>
            <a:ext cx="504825" cy="503238"/>
          </a:xfrm>
          <a:prstGeom prst="ellipse">
            <a:avLst/>
          </a:prstGeom>
          <a:solidFill>
            <a:srgbClr val="FF6600"/>
          </a:solidFill>
          <a:ln w="9525">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b="1" dirty="0">
                <a:solidFill>
                  <a:srgbClr val="003300"/>
                </a:solidFill>
                <a:latin typeface="Tahoma" pitchFamily="34" charset="0"/>
              </a:rPr>
              <a:t>2.</a:t>
            </a:r>
          </a:p>
        </p:txBody>
      </p:sp>
      <p:sp>
        <p:nvSpPr>
          <p:cNvPr id="9" name="AutoShape 3"/>
          <p:cNvSpPr>
            <a:spLocks noChangeArrowheads="1"/>
          </p:cNvSpPr>
          <p:nvPr/>
        </p:nvSpPr>
        <p:spPr bwMode="auto">
          <a:xfrm>
            <a:off x="2557463" y="4364038"/>
            <a:ext cx="4679950" cy="504825"/>
          </a:xfrm>
          <a:prstGeom prst="roundRect">
            <a:avLst>
              <a:gd name="adj" fmla="val 16667"/>
            </a:avLst>
          </a:prstGeom>
          <a:solidFill>
            <a:srgbClr val="FF66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b="1" dirty="0">
                <a:solidFill>
                  <a:srgbClr val="003300"/>
                </a:solidFill>
                <a:latin typeface="Tahoma" pitchFamily="34" charset="0"/>
              </a:rPr>
              <a:t>LYS ( Lisans Yerleştirme Sınavı )</a:t>
            </a:r>
          </a:p>
        </p:txBody>
      </p:sp>
    </p:spTree>
    <p:extLst>
      <p:ext uri="{BB962C8B-B14F-4D97-AF65-F5344CB8AC3E}">
        <p14:creationId xmlns:p14="http://schemas.microsoft.com/office/powerpoint/2010/main" val="400207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87450" y="404813"/>
            <a:ext cx="6369050" cy="1347787"/>
          </a:xfrm>
        </p:spPr>
        <p:txBody>
          <a:bodyPr>
            <a:normAutofit/>
          </a:bodyPr>
          <a:lstStyle/>
          <a:p>
            <a:r>
              <a:rPr lang="tr-TR" b="1" i="1" dirty="0">
                <a:solidFill>
                  <a:srgbClr val="99FF33"/>
                </a:solidFill>
                <a:latin typeface="Monotype Corsiva" pitchFamily="66" charset="0"/>
              </a:rPr>
              <a:t> </a:t>
            </a:r>
            <a:r>
              <a:rPr lang="tr-TR" sz="4000" i="1" dirty="0" smtClean="0">
                <a:solidFill>
                  <a:schemeClr val="bg2">
                    <a:lumMod val="50000"/>
                  </a:schemeClr>
                </a:solidFill>
              </a:rPr>
              <a:t>DERS </a:t>
            </a:r>
            <a:r>
              <a:rPr lang="tr-TR" sz="4000" b="1" i="1" dirty="0" smtClean="0">
                <a:solidFill>
                  <a:schemeClr val="bg2">
                    <a:lumMod val="50000"/>
                  </a:schemeClr>
                </a:solidFill>
              </a:rPr>
              <a:t>SEÇMEK  </a:t>
            </a:r>
            <a:r>
              <a:rPr lang="tr-TR" sz="4000" b="1" i="1" dirty="0">
                <a:solidFill>
                  <a:schemeClr val="bg2">
                    <a:lumMod val="50000"/>
                  </a:schemeClr>
                </a:solidFill>
              </a:rPr>
              <a:t>NEDEN BU KADAR ÖNEMLİ?</a:t>
            </a:r>
          </a:p>
        </p:txBody>
      </p:sp>
      <p:sp>
        <p:nvSpPr>
          <p:cNvPr id="69635" name="Rectangle 3"/>
          <p:cNvSpPr>
            <a:spLocks noGrp="1" noChangeArrowheads="1"/>
          </p:cNvSpPr>
          <p:nvPr>
            <p:ph type="body" sz="half" idx="1"/>
          </p:nvPr>
        </p:nvSpPr>
        <p:spPr>
          <a:xfrm>
            <a:off x="395288" y="1628775"/>
            <a:ext cx="8748712" cy="4114800"/>
          </a:xfrm>
        </p:spPr>
        <p:txBody>
          <a:bodyPr/>
          <a:lstStyle/>
          <a:p>
            <a:r>
              <a:rPr lang="tr-TR" sz="2800" dirty="0" smtClean="0"/>
              <a:t>Ders </a:t>
            </a:r>
            <a:r>
              <a:rPr lang="tr-TR" sz="2800" dirty="0"/>
              <a:t>seçimi hayat boyu sürecek mesleğin de seçimi anlamındadır.</a:t>
            </a:r>
          </a:p>
          <a:p>
            <a:pPr>
              <a:buNone/>
            </a:pPr>
            <a:endParaRPr lang="tr-TR" sz="2800" dirty="0"/>
          </a:p>
          <a:p>
            <a:r>
              <a:rPr lang="tr-TR" sz="2800" dirty="0"/>
              <a:t>Meslek Liselerinde okuyan öğrenciler kendi  alanlarında yüksek öğrenim görmeleri halinde “ek      puan “ almaktadırlar.</a:t>
            </a:r>
          </a:p>
        </p:txBody>
      </p:sp>
      <p:pic>
        <p:nvPicPr>
          <p:cNvPr id="69637" name="Picture 5" descr="MMj02836410000[1]"/>
          <p:cNvPicPr>
            <a:picLocks noGrp="1" noChangeAspect="1" noChangeArrowheads="1" noCrop="1"/>
          </p:cNvPicPr>
          <p:nvPr>
            <p:ph sz="half" idx="2"/>
          </p:nvPr>
        </p:nvPicPr>
        <p:blipFill>
          <a:blip r:embed="rId2" cstate="print"/>
          <a:srcRect/>
          <a:stretch>
            <a:fillRect/>
          </a:stretch>
        </p:blipFill>
        <p:spPr>
          <a:xfrm>
            <a:off x="395288" y="404813"/>
            <a:ext cx="419100" cy="904875"/>
          </a:xfrm>
          <a:noFill/>
          <a:ln/>
        </p:spPr>
      </p:pic>
      <p:pic>
        <p:nvPicPr>
          <p:cNvPr id="69636" name="Picture 4" descr="MMj02836410000[1]"/>
          <p:cNvPicPr>
            <a:picLocks noChangeAspect="1" noChangeArrowheads="1" noCrop="1"/>
          </p:cNvPicPr>
          <p:nvPr/>
        </p:nvPicPr>
        <p:blipFill>
          <a:blip r:embed="rId2" cstate="print"/>
          <a:srcRect/>
          <a:stretch>
            <a:fillRect/>
          </a:stretch>
        </p:blipFill>
        <p:spPr bwMode="auto">
          <a:xfrm>
            <a:off x="7308850" y="5661025"/>
            <a:ext cx="419100" cy="9048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770" decel="100000"/>
                                        <p:tgtEl>
                                          <p:spTgt spid="69636"/>
                                        </p:tgtEl>
                                      </p:cBhvr>
                                    </p:animEffect>
                                    <p:animScale>
                                      <p:cBhvr>
                                        <p:cTn id="8" dur="770" decel="100000"/>
                                        <p:tgtEl>
                                          <p:spTgt spid="69636"/>
                                        </p:tgtEl>
                                      </p:cBhvr>
                                      <p:from x="10000" y="10000"/>
                                      <p:to x="200000" y="450000"/>
                                    </p:animScale>
                                    <p:animScale>
                                      <p:cBhvr>
                                        <p:cTn id="9" dur="1230" accel="100000" fill="hold">
                                          <p:stCondLst>
                                            <p:cond delay="770"/>
                                          </p:stCondLst>
                                        </p:cTn>
                                        <p:tgtEl>
                                          <p:spTgt spid="69636"/>
                                        </p:tgtEl>
                                      </p:cBhvr>
                                      <p:from x="200000" y="450000"/>
                                      <p:to x="100000" y="100000"/>
                                    </p:animScale>
                                    <p:set>
                                      <p:cBhvr>
                                        <p:cTn id="10" dur="770" fill="hold"/>
                                        <p:tgtEl>
                                          <p:spTgt spid="69636"/>
                                        </p:tgtEl>
                                        <p:attrNameLst>
                                          <p:attrName>ppt_x</p:attrName>
                                        </p:attrNameLst>
                                      </p:cBhvr>
                                      <p:to>
                                        <p:strVal val="(0.5)"/>
                                      </p:to>
                                    </p:set>
                                    <p:anim from="(0.5)" to="(#ppt_x)" calcmode="lin" valueType="num">
                                      <p:cBhvr>
                                        <p:cTn id="11" dur="1230" accel="100000" fill="hold">
                                          <p:stCondLst>
                                            <p:cond delay="770"/>
                                          </p:stCondLst>
                                        </p:cTn>
                                        <p:tgtEl>
                                          <p:spTgt spid="69636"/>
                                        </p:tgtEl>
                                        <p:attrNameLst>
                                          <p:attrName>ppt_x</p:attrName>
                                        </p:attrNameLst>
                                      </p:cBhvr>
                                    </p:anim>
                                    <p:set>
                                      <p:cBhvr>
                                        <p:cTn id="12" dur="770" fill="hold"/>
                                        <p:tgtEl>
                                          <p:spTgt spid="69636"/>
                                        </p:tgtEl>
                                        <p:attrNameLst>
                                          <p:attrName>ppt_y</p:attrName>
                                        </p:attrNameLst>
                                      </p:cBhvr>
                                      <p:to>
                                        <p:strVal val="(#ppt_y+0.4)"/>
                                      </p:to>
                                    </p:set>
                                    <p:anim from="(#ppt_y+0.4)" to="(#ppt_y)" calcmode="lin" valueType="num">
                                      <p:cBhvr>
                                        <p:cTn id="13" dur="1230" accel="100000" fill="hold">
                                          <p:stCondLst>
                                            <p:cond delay="770"/>
                                          </p:stCondLst>
                                        </p:cTn>
                                        <p:tgtEl>
                                          <p:spTgt spid="6963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9637"/>
                                        </p:tgtEl>
                                        <p:attrNameLst>
                                          <p:attrName>style.visibility</p:attrName>
                                        </p:attrNameLst>
                                      </p:cBhvr>
                                      <p:to>
                                        <p:strVal val="visible"/>
                                      </p:to>
                                    </p:set>
                                    <p:animEffect transition="in" filter="fade">
                                      <p:cBhvr>
                                        <p:cTn id="18" dur="770" decel="100000"/>
                                        <p:tgtEl>
                                          <p:spTgt spid="69637"/>
                                        </p:tgtEl>
                                      </p:cBhvr>
                                    </p:animEffect>
                                    <p:animScale>
                                      <p:cBhvr>
                                        <p:cTn id="19" dur="770" decel="100000"/>
                                        <p:tgtEl>
                                          <p:spTgt spid="69637"/>
                                        </p:tgtEl>
                                      </p:cBhvr>
                                      <p:from x="10000" y="10000"/>
                                      <p:to x="200000" y="450000"/>
                                    </p:animScale>
                                    <p:animScale>
                                      <p:cBhvr>
                                        <p:cTn id="20" dur="1230" accel="100000" fill="hold">
                                          <p:stCondLst>
                                            <p:cond delay="770"/>
                                          </p:stCondLst>
                                        </p:cTn>
                                        <p:tgtEl>
                                          <p:spTgt spid="69637"/>
                                        </p:tgtEl>
                                      </p:cBhvr>
                                      <p:from x="200000" y="450000"/>
                                      <p:to x="100000" y="100000"/>
                                    </p:animScale>
                                    <p:set>
                                      <p:cBhvr>
                                        <p:cTn id="21" dur="770" fill="hold"/>
                                        <p:tgtEl>
                                          <p:spTgt spid="69637"/>
                                        </p:tgtEl>
                                        <p:attrNameLst>
                                          <p:attrName>ppt_x</p:attrName>
                                        </p:attrNameLst>
                                      </p:cBhvr>
                                      <p:to>
                                        <p:strVal val="(0.5)"/>
                                      </p:to>
                                    </p:set>
                                    <p:anim from="(0.5)" to="(#ppt_x)" calcmode="lin" valueType="num">
                                      <p:cBhvr>
                                        <p:cTn id="22" dur="1230" accel="100000" fill="hold">
                                          <p:stCondLst>
                                            <p:cond delay="770"/>
                                          </p:stCondLst>
                                        </p:cTn>
                                        <p:tgtEl>
                                          <p:spTgt spid="69637"/>
                                        </p:tgtEl>
                                        <p:attrNameLst>
                                          <p:attrName>ppt_x</p:attrName>
                                        </p:attrNameLst>
                                      </p:cBhvr>
                                    </p:anim>
                                    <p:set>
                                      <p:cBhvr>
                                        <p:cTn id="23" dur="770" fill="hold"/>
                                        <p:tgtEl>
                                          <p:spTgt spid="69637"/>
                                        </p:tgtEl>
                                        <p:attrNameLst>
                                          <p:attrName>ppt_y</p:attrName>
                                        </p:attrNameLst>
                                      </p:cBhvr>
                                      <p:to>
                                        <p:strVal val="(#ppt_y+0.4)"/>
                                      </p:to>
                                    </p:set>
                                    <p:anim from="(#ppt_y+0.4)" to="(#ppt_y)" calcmode="lin" valueType="num">
                                      <p:cBhvr>
                                        <p:cTn id="24" dur="1230" accel="100000" fill="hold">
                                          <p:stCondLst>
                                            <p:cond delay="770"/>
                                          </p:stCondLst>
                                        </p:cTn>
                                        <p:tgtEl>
                                          <p:spTgt spid="69637"/>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69634"/>
                                        </p:tgtEl>
                                        <p:attrNameLst>
                                          <p:attrName>style.visibility</p:attrName>
                                        </p:attrNameLst>
                                      </p:cBhvr>
                                      <p:to>
                                        <p:strVal val="visible"/>
                                      </p:to>
                                    </p:set>
                                    <p:animEffect transition="in" filter="fade">
                                      <p:cBhvr>
                                        <p:cTn id="29" dur="770" decel="100000"/>
                                        <p:tgtEl>
                                          <p:spTgt spid="69634"/>
                                        </p:tgtEl>
                                      </p:cBhvr>
                                    </p:animEffect>
                                    <p:animScale>
                                      <p:cBhvr>
                                        <p:cTn id="30" dur="770" decel="100000"/>
                                        <p:tgtEl>
                                          <p:spTgt spid="69634"/>
                                        </p:tgtEl>
                                      </p:cBhvr>
                                      <p:from x="10000" y="10000"/>
                                      <p:to x="200000" y="450000"/>
                                    </p:animScale>
                                    <p:animScale>
                                      <p:cBhvr>
                                        <p:cTn id="31" dur="1230" accel="100000" fill="hold">
                                          <p:stCondLst>
                                            <p:cond delay="770"/>
                                          </p:stCondLst>
                                        </p:cTn>
                                        <p:tgtEl>
                                          <p:spTgt spid="69634"/>
                                        </p:tgtEl>
                                      </p:cBhvr>
                                      <p:from x="200000" y="450000"/>
                                      <p:to x="100000" y="100000"/>
                                    </p:animScale>
                                    <p:set>
                                      <p:cBhvr>
                                        <p:cTn id="32" dur="770" fill="hold"/>
                                        <p:tgtEl>
                                          <p:spTgt spid="69634"/>
                                        </p:tgtEl>
                                        <p:attrNameLst>
                                          <p:attrName>ppt_x</p:attrName>
                                        </p:attrNameLst>
                                      </p:cBhvr>
                                      <p:to>
                                        <p:strVal val="(0.5)"/>
                                      </p:to>
                                    </p:set>
                                    <p:anim from="(0.5)" to="(#ppt_x)" calcmode="lin" valueType="num">
                                      <p:cBhvr>
                                        <p:cTn id="33" dur="1230" accel="100000" fill="hold">
                                          <p:stCondLst>
                                            <p:cond delay="770"/>
                                          </p:stCondLst>
                                        </p:cTn>
                                        <p:tgtEl>
                                          <p:spTgt spid="69634"/>
                                        </p:tgtEl>
                                        <p:attrNameLst>
                                          <p:attrName>ppt_x</p:attrName>
                                        </p:attrNameLst>
                                      </p:cBhvr>
                                    </p:anim>
                                    <p:set>
                                      <p:cBhvr>
                                        <p:cTn id="34" dur="770" fill="hold"/>
                                        <p:tgtEl>
                                          <p:spTgt spid="69634"/>
                                        </p:tgtEl>
                                        <p:attrNameLst>
                                          <p:attrName>ppt_y</p:attrName>
                                        </p:attrNameLst>
                                      </p:cBhvr>
                                      <p:to>
                                        <p:strVal val="(#ppt_y+0.4)"/>
                                      </p:to>
                                    </p:set>
                                    <p:anim from="(#ppt_y+0.4)" to="(#ppt_y)" calcmode="lin" valueType="num">
                                      <p:cBhvr>
                                        <p:cTn id="35" dur="1230" accel="100000" fill="hold">
                                          <p:stCondLst>
                                            <p:cond delay="770"/>
                                          </p:stCondLst>
                                        </p:cTn>
                                        <p:tgtEl>
                                          <p:spTgt spid="69634"/>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9635">
                                            <p:txEl>
                                              <p:pRg st="0" end="0"/>
                                            </p:txEl>
                                          </p:spTgt>
                                        </p:tgtEl>
                                        <p:attrNameLst>
                                          <p:attrName>style.visibility</p:attrName>
                                        </p:attrNameLst>
                                      </p:cBhvr>
                                      <p:to>
                                        <p:strVal val="visible"/>
                                      </p:to>
                                    </p:set>
                                    <p:animEffect transition="in" filter="fade">
                                      <p:cBhvr>
                                        <p:cTn id="40" dur="770" decel="100000"/>
                                        <p:tgtEl>
                                          <p:spTgt spid="69635">
                                            <p:txEl>
                                              <p:pRg st="0" end="0"/>
                                            </p:txEl>
                                          </p:spTgt>
                                        </p:tgtEl>
                                      </p:cBhvr>
                                    </p:animEffect>
                                    <p:animScale>
                                      <p:cBhvr>
                                        <p:cTn id="41" dur="770" decel="100000"/>
                                        <p:tgtEl>
                                          <p:spTgt spid="69635">
                                            <p:txEl>
                                              <p:pRg st="0" end="0"/>
                                            </p:txEl>
                                          </p:spTgt>
                                        </p:tgtEl>
                                      </p:cBhvr>
                                      <p:from x="10000" y="10000"/>
                                      <p:to x="200000" y="450000"/>
                                    </p:animScale>
                                    <p:animScale>
                                      <p:cBhvr>
                                        <p:cTn id="42" dur="1230" accel="100000" fill="hold">
                                          <p:stCondLst>
                                            <p:cond delay="770"/>
                                          </p:stCondLst>
                                        </p:cTn>
                                        <p:tgtEl>
                                          <p:spTgt spid="69635">
                                            <p:txEl>
                                              <p:pRg st="0" end="0"/>
                                            </p:txEl>
                                          </p:spTgt>
                                        </p:tgtEl>
                                      </p:cBhvr>
                                      <p:from x="200000" y="450000"/>
                                      <p:to x="100000" y="100000"/>
                                    </p:animScale>
                                    <p:set>
                                      <p:cBhvr>
                                        <p:cTn id="43" dur="770" fill="hold"/>
                                        <p:tgtEl>
                                          <p:spTgt spid="69635">
                                            <p:txEl>
                                              <p:pRg st="0" end="0"/>
                                            </p:txEl>
                                          </p:spTgt>
                                        </p:tgtEl>
                                        <p:attrNameLst>
                                          <p:attrName>ppt_x</p:attrName>
                                        </p:attrNameLst>
                                      </p:cBhvr>
                                      <p:to>
                                        <p:strVal val="(0.5)"/>
                                      </p:to>
                                    </p:set>
                                    <p:anim from="(0.5)" to="(#ppt_x)" calcmode="lin" valueType="num">
                                      <p:cBhvr>
                                        <p:cTn id="44" dur="1230" accel="100000" fill="hold">
                                          <p:stCondLst>
                                            <p:cond delay="770"/>
                                          </p:stCondLst>
                                        </p:cTn>
                                        <p:tgtEl>
                                          <p:spTgt spid="69635">
                                            <p:txEl>
                                              <p:pRg st="0" end="0"/>
                                            </p:txEl>
                                          </p:spTgt>
                                        </p:tgtEl>
                                        <p:attrNameLst>
                                          <p:attrName>ppt_x</p:attrName>
                                        </p:attrNameLst>
                                      </p:cBhvr>
                                    </p:anim>
                                    <p:set>
                                      <p:cBhvr>
                                        <p:cTn id="45" dur="770" fill="hold"/>
                                        <p:tgtEl>
                                          <p:spTgt spid="69635">
                                            <p:txEl>
                                              <p:pRg st="0" end="0"/>
                                            </p:txEl>
                                          </p:spTgt>
                                        </p:tgtEl>
                                        <p:attrNameLst>
                                          <p:attrName>ppt_y</p:attrName>
                                        </p:attrNameLst>
                                      </p:cBhvr>
                                      <p:to>
                                        <p:strVal val="(#ppt_y+0.4)"/>
                                      </p:to>
                                    </p:set>
                                    <p:anim from="(#ppt_y+0.4)" to="(#ppt_y)" calcmode="lin" valueType="num">
                                      <p:cBhvr>
                                        <p:cTn id="46" dur="1230" accel="100000" fill="hold">
                                          <p:stCondLst>
                                            <p:cond delay="770"/>
                                          </p:stCondLst>
                                        </p:cTn>
                                        <p:tgtEl>
                                          <p:spTgt spid="69635">
                                            <p:txEl>
                                              <p:pRg st="0" end="0"/>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69635">
                                            <p:txEl>
                                              <p:pRg st="2" end="2"/>
                                            </p:txEl>
                                          </p:spTgt>
                                        </p:tgtEl>
                                        <p:attrNameLst>
                                          <p:attrName>style.visibility</p:attrName>
                                        </p:attrNameLst>
                                      </p:cBhvr>
                                      <p:to>
                                        <p:strVal val="visible"/>
                                      </p:to>
                                    </p:set>
                                    <p:animEffect transition="in" filter="fade">
                                      <p:cBhvr>
                                        <p:cTn id="51" dur="770" decel="100000"/>
                                        <p:tgtEl>
                                          <p:spTgt spid="69635">
                                            <p:txEl>
                                              <p:pRg st="2" end="2"/>
                                            </p:txEl>
                                          </p:spTgt>
                                        </p:tgtEl>
                                      </p:cBhvr>
                                    </p:animEffect>
                                    <p:animScale>
                                      <p:cBhvr>
                                        <p:cTn id="52" dur="770" decel="100000"/>
                                        <p:tgtEl>
                                          <p:spTgt spid="69635">
                                            <p:txEl>
                                              <p:pRg st="2" end="2"/>
                                            </p:txEl>
                                          </p:spTgt>
                                        </p:tgtEl>
                                      </p:cBhvr>
                                      <p:from x="10000" y="10000"/>
                                      <p:to x="200000" y="450000"/>
                                    </p:animScale>
                                    <p:animScale>
                                      <p:cBhvr>
                                        <p:cTn id="53" dur="1230" accel="100000" fill="hold">
                                          <p:stCondLst>
                                            <p:cond delay="770"/>
                                          </p:stCondLst>
                                        </p:cTn>
                                        <p:tgtEl>
                                          <p:spTgt spid="69635">
                                            <p:txEl>
                                              <p:pRg st="2" end="2"/>
                                            </p:txEl>
                                          </p:spTgt>
                                        </p:tgtEl>
                                      </p:cBhvr>
                                      <p:from x="200000" y="450000"/>
                                      <p:to x="100000" y="100000"/>
                                    </p:animScale>
                                    <p:set>
                                      <p:cBhvr>
                                        <p:cTn id="54" dur="770" fill="hold"/>
                                        <p:tgtEl>
                                          <p:spTgt spid="69635">
                                            <p:txEl>
                                              <p:pRg st="2" end="2"/>
                                            </p:txEl>
                                          </p:spTgt>
                                        </p:tgtEl>
                                        <p:attrNameLst>
                                          <p:attrName>ppt_x</p:attrName>
                                        </p:attrNameLst>
                                      </p:cBhvr>
                                      <p:to>
                                        <p:strVal val="(0.5)"/>
                                      </p:to>
                                    </p:set>
                                    <p:anim from="(0.5)" to="(#ppt_x)" calcmode="lin" valueType="num">
                                      <p:cBhvr>
                                        <p:cTn id="55" dur="1230" accel="100000" fill="hold">
                                          <p:stCondLst>
                                            <p:cond delay="770"/>
                                          </p:stCondLst>
                                        </p:cTn>
                                        <p:tgtEl>
                                          <p:spTgt spid="69635">
                                            <p:txEl>
                                              <p:pRg st="2" end="2"/>
                                            </p:txEl>
                                          </p:spTgt>
                                        </p:tgtEl>
                                        <p:attrNameLst>
                                          <p:attrName>ppt_x</p:attrName>
                                        </p:attrNameLst>
                                      </p:cBhvr>
                                    </p:anim>
                                    <p:set>
                                      <p:cBhvr>
                                        <p:cTn id="56" dur="770" fill="hold"/>
                                        <p:tgtEl>
                                          <p:spTgt spid="69635">
                                            <p:txEl>
                                              <p:pRg st="2" end="2"/>
                                            </p:txEl>
                                          </p:spTgt>
                                        </p:tgtEl>
                                        <p:attrNameLst>
                                          <p:attrName>ppt_y</p:attrName>
                                        </p:attrNameLst>
                                      </p:cBhvr>
                                      <p:to>
                                        <p:strVal val="(#ppt_y+0.4)"/>
                                      </p:to>
                                    </p:set>
                                    <p:anim from="(#ppt_y+0.4)" to="(#ppt_y)" calcmode="lin" valueType="num">
                                      <p:cBhvr>
                                        <p:cTn id="57" dur="1230" accel="100000" fill="hold">
                                          <p:stCondLst>
                                            <p:cond delay="770"/>
                                          </p:stCondLst>
                                        </p:cTn>
                                        <p:tgtEl>
                                          <p:spTgt spid="69635">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2436880"/>
          </a:xfrm>
        </p:spPr>
        <p:txBody>
          <a:bodyPr/>
          <a:lstStyle/>
          <a:p>
            <a:pPr algn="ctr"/>
            <a:r>
              <a:rPr lang="tr-TR" b="1" dirty="0" smtClean="0"/>
              <a:t>YÜKSEK ÖĞRETİME GİRİŞ SINAVI</a:t>
            </a:r>
            <a:br>
              <a:rPr lang="tr-TR" b="1" dirty="0" smtClean="0"/>
            </a:br>
            <a:r>
              <a:rPr lang="tr-TR" b="1" dirty="0" smtClean="0"/>
              <a:t>(</a:t>
            </a:r>
            <a:r>
              <a:rPr lang="tr-TR" b="1" dirty="0" smtClean="0">
                <a:solidFill>
                  <a:srgbClr val="FF0000"/>
                </a:solidFill>
              </a:rPr>
              <a:t>YGS</a:t>
            </a:r>
            <a:r>
              <a:rPr lang="tr-TR" b="1" dirty="0" smtClean="0"/>
              <a:t>)</a:t>
            </a:r>
            <a:endParaRPr lang="tr-TR"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3429000"/>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7180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2 Tablo"/>
          <p:cNvGraphicFramePr>
            <a:graphicFrameLocks noGrp="1"/>
          </p:cNvGraphicFramePr>
          <p:nvPr>
            <p:extLst>
              <p:ext uri="{D42A27DB-BD31-4B8C-83A1-F6EECF244321}">
                <p14:modId xmlns:p14="http://schemas.microsoft.com/office/powerpoint/2010/main" val="482044382"/>
              </p:ext>
            </p:extLst>
          </p:nvPr>
        </p:nvGraphicFramePr>
        <p:xfrm>
          <a:off x="827584" y="764706"/>
          <a:ext cx="7776865" cy="5578847"/>
        </p:xfrm>
        <a:graphic>
          <a:graphicData uri="http://schemas.openxmlformats.org/drawingml/2006/table">
            <a:tbl>
              <a:tblPr firstRow="1" bandRow="1">
                <a:tableStyleId>{5C22544A-7EE6-4342-B048-85BDC9FD1C3A}</a:tableStyleId>
              </a:tblPr>
              <a:tblGrid>
                <a:gridCol w="1296144"/>
                <a:gridCol w="1296144"/>
                <a:gridCol w="1296144"/>
                <a:gridCol w="1296144"/>
                <a:gridCol w="1308730"/>
                <a:gridCol w="1283559"/>
              </a:tblGrid>
              <a:tr h="799072">
                <a:tc gridSpan="6">
                  <a:txBody>
                    <a:bodyPr/>
                    <a:lstStyle/>
                    <a:p>
                      <a:pPr algn="ctr"/>
                      <a:endParaRPr lang="tr-TR" b="1" dirty="0" smtClean="0">
                        <a:solidFill>
                          <a:schemeClr val="tx1"/>
                        </a:solidFill>
                      </a:endParaRPr>
                    </a:p>
                    <a:p>
                      <a:pPr algn="ctr"/>
                      <a:r>
                        <a:rPr lang="tr-TR" b="1" dirty="0" smtClean="0">
                          <a:solidFill>
                            <a:schemeClr val="tx1"/>
                          </a:solidFill>
                        </a:rPr>
                        <a:t>YGS SINAVINDA TESTLERİN YÜZDELİK AĞIRLIKLARI</a:t>
                      </a:r>
                      <a:endParaRPr lang="tr-TR" b="1" dirty="0">
                        <a:solidFill>
                          <a:schemeClr val="tx1"/>
                        </a:solidFill>
                      </a:endParaRPr>
                    </a:p>
                  </a:txBody>
                  <a:tcPr>
                    <a:solidFill>
                      <a:srgbClr val="00B0F0"/>
                    </a:solidFill>
                  </a:tcPr>
                </a:tc>
                <a:tc hMerge="1">
                  <a:txBody>
                    <a:bodyPr/>
                    <a:lstStyle/>
                    <a:p>
                      <a:endParaRPr lang="tr-TR"/>
                    </a:p>
                  </a:txBody>
                  <a:tcPr/>
                </a:tc>
                <a:tc hMerge="1">
                  <a:txBody>
                    <a:bodyPr/>
                    <a:lstStyle/>
                    <a:p>
                      <a:pPr algn="ctr"/>
                      <a:endParaRPr lang="tr-TR" b="1" dirty="0"/>
                    </a:p>
                  </a:txBody>
                  <a:tcPr>
                    <a:solidFill>
                      <a:schemeClr val="accent2">
                        <a:lumMod val="40000"/>
                        <a:lumOff val="60000"/>
                      </a:schemeClr>
                    </a:solidFill>
                  </a:tcPr>
                </a:tc>
                <a:tc hMerge="1">
                  <a:txBody>
                    <a:bodyPr/>
                    <a:lstStyle/>
                    <a:p>
                      <a:pPr algn="ctr"/>
                      <a:endParaRPr lang="tr-TR" b="1" dirty="0"/>
                    </a:p>
                  </a:txBody>
                  <a:tcPr>
                    <a:solidFill>
                      <a:schemeClr val="accent2">
                        <a:lumMod val="40000"/>
                        <a:lumOff val="60000"/>
                      </a:schemeClr>
                    </a:solidFill>
                  </a:tcPr>
                </a:tc>
                <a:tc hMerge="1">
                  <a:txBody>
                    <a:bodyPr/>
                    <a:lstStyle/>
                    <a:p>
                      <a:pPr algn="ctr"/>
                      <a:endParaRPr lang="tr-TR" b="1" dirty="0"/>
                    </a:p>
                  </a:txBody>
                  <a:tcPr>
                    <a:solidFill>
                      <a:schemeClr val="accent2">
                        <a:lumMod val="40000"/>
                        <a:lumOff val="60000"/>
                      </a:schemeClr>
                    </a:solidFill>
                  </a:tcPr>
                </a:tc>
                <a:tc hMerge="1">
                  <a:txBody>
                    <a:bodyPr/>
                    <a:lstStyle/>
                    <a:p>
                      <a:pPr algn="ctr"/>
                      <a:endParaRPr lang="tr-TR" b="1" dirty="0"/>
                    </a:p>
                  </a:txBody>
                  <a:tcPr>
                    <a:solidFill>
                      <a:schemeClr val="accent2">
                        <a:lumMod val="40000"/>
                        <a:lumOff val="60000"/>
                      </a:schemeClr>
                    </a:solidFill>
                  </a:tcPr>
                </a:tc>
              </a:tr>
              <a:tr h="1115786">
                <a:tc>
                  <a:txBody>
                    <a:bodyPr/>
                    <a:lstStyle/>
                    <a:p>
                      <a:pPr algn="ctr"/>
                      <a:r>
                        <a:rPr lang="tr-TR" sz="1600" b="1" dirty="0" smtClean="0">
                          <a:solidFill>
                            <a:schemeClr val="tx1"/>
                          </a:solidFill>
                        </a:rPr>
                        <a:t>PUAN TÜRÜ </a:t>
                      </a:r>
                      <a:endParaRPr lang="tr-TR" sz="1600" b="1" dirty="0">
                        <a:solidFill>
                          <a:schemeClr val="tx1"/>
                        </a:solidFill>
                      </a:endParaRPr>
                    </a:p>
                  </a:txBody>
                  <a:tcPr>
                    <a:solidFill>
                      <a:srgbClr val="FFFF00"/>
                    </a:solidFill>
                  </a:tcPr>
                </a:tc>
                <a:tc>
                  <a:txBody>
                    <a:bodyPr/>
                    <a:lstStyle/>
                    <a:p>
                      <a:pPr algn="ctr"/>
                      <a:r>
                        <a:rPr lang="tr-TR" sz="1600" b="1" dirty="0" smtClean="0">
                          <a:solidFill>
                            <a:schemeClr val="tx1"/>
                          </a:solidFill>
                        </a:rPr>
                        <a:t>ALANI</a:t>
                      </a:r>
                      <a:endParaRPr lang="tr-TR" sz="1600" b="1" dirty="0">
                        <a:solidFill>
                          <a:schemeClr val="tx1"/>
                        </a:solidFill>
                      </a:endParaRPr>
                    </a:p>
                  </a:txBody>
                  <a:tcPr>
                    <a:solidFill>
                      <a:srgbClr val="FFFF00"/>
                    </a:solidFill>
                  </a:tcPr>
                </a:tc>
                <a:tc>
                  <a:txBody>
                    <a:bodyPr/>
                    <a:lstStyle/>
                    <a:p>
                      <a:pPr algn="ctr"/>
                      <a:r>
                        <a:rPr lang="tr-TR" sz="1600" b="1" dirty="0" smtClean="0">
                          <a:solidFill>
                            <a:schemeClr val="tx1"/>
                          </a:solidFill>
                        </a:rPr>
                        <a:t>TÜRKÇE</a:t>
                      </a:r>
                      <a:endParaRPr lang="tr-TR" sz="1600" b="1" dirty="0">
                        <a:solidFill>
                          <a:schemeClr val="tx1"/>
                        </a:solidFill>
                      </a:endParaRPr>
                    </a:p>
                    <a:p>
                      <a:pPr algn="ctr"/>
                      <a:r>
                        <a:rPr lang="tr-TR" b="1" dirty="0" smtClean="0">
                          <a:solidFill>
                            <a:schemeClr val="tx1"/>
                          </a:solidFill>
                        </a:rPr>
                        <a:t>40 SORU</a:t>
                      </a:r>
                      <a:endParaRPr lang="tr-TR" b="1" dirty="0">
                        <a:solidFill>
                          <a:schemeClr val="tx1"/>
                        </a:solidFill>
                      </a:endParaRPr>
                    </a:p>
                  </a:txBody>
                  <a:tcPr>
                    <a:solidFill>
                      <a:srgbClr val="FFFF00"/>
                    </a:solidFill>
                  </a:tcPr>
                </a:tc>
                <a:tc>
                  <a:txBody>
                    <a:bodyPr/>
                    <a:lstStyle/>
                    <a:p>
                      <a:pPr algn="ctr"/>
                      <a:r>
                        <a:rPr lang="tr-TR" sz="1600" b="1" dirty="0" smtClean="0">
                          <a:solidFill>
                            <a:schemeClr val="tx1"/>
                          </a:solidFill>
                        </a:rPr>
                        <a:t>SOSYAL BİLİMLER </a:t>
                      </a:r>
                      <a:endParaRPr lang="tr-TR" sz="1600" b="1" dirty="0">
                        <a:solidFill>
                          <a:schemeClr val="tx1"/>
                        </a:solidFill>
                      </a:endParaRPr>
                    </a:p>
                    <a:p>
                      <a:pPr algn="ctr"/>
                      <a:r>
                        <a:rPr lang="tr-TR" b="1" dirty="0" smtClean="0">
                          <a:solidFill>
                            <a:schemeClr val="tx1"/>
                          </a:solidFill>
                        </a:rPr>
                        <a:t>40 SORU</a:t>
                      </a:r>
                      <a:endParaRPr lang="tr-TR" b="1" dirty="0">
                        <a:solidFill>
                          <a:schemeClr val="tx1"/>
                        </a:solidFill>
                      </a:endParaRPr>
                    </a:p>
                  </a:txBody>
                  <a:tcPr>
                    <a:solidFill>
                      <a:srgbClr val="FFFF00"/>
                    </a:solidFill>
                  </a:tcPr>
                </a:tc>
                <a:tc>
                  <a:txBody>
                    <a:bodyPr/>
                    <a:lstStyle/>
                    <a:p>
                      <a:pPr algn="ctr"/>
                      <a:r>
                        <a:rPr lang="tr-TR" sz="1400" b="1" dirty="0" smtClean="0">
                          <a:solidFill>
                            <a:schemeClr val="tx1"/>
                          </a:solidFill>
                        </a:rPr>
                        <a:t>TEMEL MATEMATİK </a:t>
                      </a:r>
                      <a:endParaRPr lang="tr-TR" sz="1400" b="1" dirty="0">
                        <a:solidFill>
                          <a:schemeClr val="tx1"/>
                        </a:solidFill>
                      </a:endParaRPr>
                    </a:p>
                    <a:p>
                      <a:pPr algn="ctr"/>
                      <a:r>
                        <a:rPr lang="tr-TR" b="1" dirty="0" smtClean="0">
                          <a:solidFill>
                            <a:schemeClr val="tx1"/>
                          </a:solidFill>
                        </a:rPr>
                        <a:t>40 SORU</a:t>
                      </a:r>
                      <a:endParaRPr lang="tr-TR" b="1" dirty="0">
                        <a:solidFill>
                          <a:schemeClr val="tx1"/>
                        </a:solidFill>
                      </a:endParaRPr>
                    </a:p>
                  </a:txBody>
                  <a:tcPr>
                    <a:solidFill>
                      <a:srgbClr val="FFFF00"/>
                    </a:solidFill>
                  </a:tcPr>
                </a:tc>
                <a:tc>
                  <a:txBody>
                    <a:bodyPr/>
                    <a:lstStyle/>
                    <a:p>
                      <a:pPr algn="ctr"/>
                      <a:r>
                        <a:rPr lang="tr-TR" sz="1600" b="1" dirty="0" smtClean="0">
                          <a:solidFill>
                            <a:schemeClr val="tx1"/>
                          </a:solidFill>
                        </a:rPr>
                        <a:t>FEN BİLİMLERİ</a:t>
                      </a:r>
                      <a:endParaRPr lang="tr-TR" sz="1600" b="1" dirty="0">
                        <a:solidFill>
                          <a:schemeClr val="tx1"/>
                        </a:solidFill>
                      </a:endParaRPr>
                    </a:p>
                    <a:p>
                      <a:pPr algn="ctr"/>
                      <a:r>
                        <a:rPr lang="tr-TR" b="1" dirty="0" smtClean="0">
                          <a:solidFill>
                            <a:schemeClr val="tx1"/>
                          </a:solidFill>
                        </a:rPr>
                        <a:t>40 SORU</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YGS-1</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MF</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40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30</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YGS-2</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MF</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40</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YGS-3</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SOS</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40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YGS-4</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SOS</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40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YGS-5</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TM</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37</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33</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r>
              <a:tr h="523427">
                <a:tc>
                  <a:txBody>
                    <a:bodyPr/>
                    <a:lstStyle/>
                    <a:p>
                      <a:pPr algn="ctr"/>
                      <a:r>
                        <a:rPr lang="tr-TR" b="1" dirty="0" smtClean="0">
                          <a:solidFill>
                            <a:schemeClr val="tx1"/>
                          </a:solidFill>
                        </a:rPr>
                        <a:t>YGS-6</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TM</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33</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10</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37</a:t>
                      </a:r>
                      <a:endParaRPr lang="tr-TR" b="1" dirty="0">
                        <a:solidFill>
                          <a:schemeClr val="tx1"/>
                        </a:solidFill>
                      </a:endParaRPr>
                    </a:p>
                  </a:txBody>
                  <a:tcPr>
                    <a:solidFill>
                      <a:srgbClr val="FFFF00"/>
                    </a:solidFill>
                  </a:tcPr>
                </a:tc>
                <a:tc>
                  <a:txBody>
                    <a:bodyPr/>
                    <a:lstStyle/>
                    <a:p>
                      <a:pPr algn="ctr"/>
                      <a:r>
                        <a:rPr lang="tr-TR" b="1" dirty="0" smtClean="0">
                          <a:solidFill>
                            <a:schemeClr val="tx1"/>
                          </a:solidFill>
                        </a:rPr>
                        <a:t>20</a:t>
                      </a:r>
                      <a:endParaRPr lang="tr-TR" b="1" dirty="0">
                        <a:solidFill>
                          <a:schemeClr val="tx1"/>
                        </a:solidFill>
                      </a:endParaRPr>
                    </a:p>
                  </a:txBody>
                  <a:tcPr>
                    <a:solidFill>
                      <a:srgbClr val="FFFF00"/>
                    </a:solidFill>
                  </a:tcPr>
                </a:tc>
              </a:tr>
              <a:tr h="523427">
                <a:tc gridSpan="6">
                  <a:txBody>
                    <a:bodyPr/>
                    <a:lstStyle/>
                    <a:p>
                      <a:pPr algn="ctr"/>
                      <a:r>
                        <a:rPr lang="tr-TR" b="1" dirty="0" smtClean="0">
                          <a:solidFill>
                            <a:schemeClr val="tx1"/>
                          </a:solidFill>
                        </a:rPr>
                        <a:t>160 DAKİKA</a:t>
                      </a:r>
                      <a:endParaRPr lang="tr-TR" b="1" dirty="0">
                        <a:solidFill>
                          <a:schemeClr val="tx1"/>
                        </a:solidFill>
                      </a:endParaRPr>
                    </a:p>
                  </a:txBody>
                  <a:tcPr>
                    <a:solidFill>
                      <a:srgbClr val="0070C0"/>
                    </a:solidFill>
                  </a:tcPr>
                </a:tc>
                <a:tc hMerge="1">
                  <a:txBody>
                    <a:bodyPr/>
                    <a:lstStyle/>
                    <a:p>
                      <a:pPr algn="ctr"/>
                      <a:endParaRPr lang="tr-TR" b="1" dirty="0">
                        <a:solidFill>
                          <a:schemeClr val="tx1"/>
                        </a:solidFill>
                      </a:endParaRPr>
                    </a:p>
                  </a:txBody>
                  <a:tcPr>
                    <a:solidFill>
                      <a:schemeClr val="accent2">
                        <a:lumMod val="40000"/>
                        <a:lumOff val="60000"/>
                      </a:schemeClr>
                    </a:solidFill>
                  </a:tcPr>
                </a:tc>
                <a:tc hMerge="1">
                  <a:txBody>
                    <a:bodyPr/>
                    <a:lstStyle/>
                    <a:p>
                      <a:pPr algn="ctr"/>
                      <a:endParaRPr lang="tr-TR" b="1" dirty="0">
                        <a:solidFill>
                          <a:schemeClr val="tx1"/>
                        </a:solidFill>
                      </a:endParaRPr>
                    </a:p>
                  </a:txBody>
                  <a:tcPr>
                    <a:solidFill>
                      <a:schemeClr val="accent2">
                        <a:lumMod val="40000"/>
                        <a:lumOff val="60000"/>
                      </a:schemeClr>
                    </a:solidFill>
                  </a:tcPr>
                </a:tc>
                <a:tc hMerge="1">
                  <a:txBody>
                    <a:bodyPr/>
                    <a:lstStyle/>
                    <a:p>
                      <a:pPr algn="ctr"/>
                      <a:endParaRPr lang="tr-TR" b="1" dirty="0">
                        <a:solidFill>
                          <a:schemeClr val="tx1"/>
                        </a:solidFill>
                      </a:endParaRPr>
                    </a:p>
                  </a:txBody>
                  <a:tcPr>
                    <a:solidFill>
                      <a:schemeClr val="accent2">
                        <a:lumMod val="40000"/>
                        <a:lumOff val="60000"/>
                      </a:schemeClr>
                    </a:solidFill>
                  </a:tcPr>
                </a:tc>
                <a:tc hMerge="1">
                  <a:txBody>
                    <a:bodyPr/>
                    <a:lstStyle/>
                    <a:p>
                      <a:pPr algn="ctr"/>
                      <a:endParaRPr lang="tr-TR" b="1" dirty="0">
                        <a:solidFill>
                          <a:schemeClr val="tx1"/>
                        </a:solidFill>
                      </a:endParaRPr>
                    </a:p>
                  </a:txBody>
                  <a:tcPr>
                    <a:solidFill>
                      <a:schemeClr val="accent2">
                        <a:lumMod val="40000"/>
                        <a:lumOff val="60000"/>
                      </a:schemeClr>
                    </a:solidFill>
                  </a:tcPr>
                </a:tc>
                <a:tc hMerge="1">
                  <a:txBody>
                    <a:bodyPr/>
                    <a:lstStyle/>
                    <a:p>
                      <a:pPr algn="ctr"/>
                      <a:endParaRPr lang="tr-TR" b="1" dirty="0">
                        <a:solidFill>
                          <a:schemeClr val="tx1"/>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12715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kern="0" dirty="0" smtClean="0">
                <a:solidFill>
                  <a:schemeClr val="bg2">
                    <a:lumMod val="50000"/>
                  </a:schemeClr>
                </a:solidFill>
                <a:latin typeface="Times New Roman"/>
                <a:cs typeface="Times New Roman"/>
              </a:rPr>
              <a:t>YGS’DE</a:t>
            </a:r>
            <a:r>
              <a:rPr lang="tr-TR" sz="3200" b="1" kern="0" dirty="0">
                <a:solidFill>
                  <a:schemeClr val="bg2">
                    <a:lumMod val="50000"/>
                  </a:schemeClr>
                </a:solidFill>
                <a:latin typeface="Times New Roman"/>
                <a:cs typeface="Times New Roman"/>
              </a:rPr>
              <a:t/>
            </a:r>
            <a:br>
              <a:rPr lang="tr-TR" sz="3200" b="1" kern="0" dirty="0">
                <a:solidFill>
                  <a:schemeClr val="bg2">
                    <a:lumMod val="50000"/>
                  </a:schemeClr>
                </a:solidFill>
                <a:latin typeface="Times New Roman"/>
                <a:cs typeface="Times New Roman"/>
              </a:rPr>
            </a:br>
            <a:r>
              <a:rPr lang="tr-TR" sz="3200" b="1" kern="0" dirty="0">
                <a:solidFill>
                  <a:schemeClr val="bg2">
                    <a:lumMod val="50000"/>
                  </a:schemeClr>
                </a:solidFill>
                <a:latin typeface="Times New Roman"/>
                <a:cs typeface="Times New Roman"/>
              </a:rPr>
              <a:t>DERSLERE GÖRE SORU SAYILARI</a:t>
            </a:r>
            <a:endParaRPr lang="tr-TR" dirty="0">
              <a:solidFill>
                <a:schemeClr val="bg2">
                  <a:lumMod val="50000"/>
                </a:schemeClr>
              </a:solidFill>
            </a:endParaRPr>
          </a:p>
        </p:txBody>
      </p:sp>
      <p:pic>
        <p:nvPicPr>
          <p:cNvPr id="7" name="6 İçerik Yer Tutucusu" descr="Adsız.png"/>
          <p:cNvPicPr>
            <a:picLocks noGrp="1" noChangeAspect="1"/>
          </p:cNvPicPr>
          <p:nvPr>
            <p:ph idx="1"/>
          </p:nvPr>
        </p:nvPicPr>
        <p:blipFill>
          <a:blip r:embed="rId2" cstate="print"/>
          <a:stretch>
            <a:fillRect/>
          </a:stretch>
        </p:blipFill>
        <p:spPr>
          <a:xfrm>
            <a:off x="2330043" y="2133600"/>
            <a:ext cx="5817413" cy="3778250"/>
          </a:xfrm>
        </p:spPr>
      </p:pic>
      <p:sp>
        <p:nvSpPr>
          <p:cNvPr id="5" name="Dikdörtgen 4"/>
          <p:cNvSpPr/>
          <p:nvPr/>
        </p:nvSpPr>
        <p:spPr>
          <a:xfrm>
            <a:off x="827584" y="5733256"/>
            <a:ext cx="7344816" cy="738664"/>
          </a:xfrm>
          <a:prstGeom prst="rect">
            <a:avLst/>
          </a:prstGeom>
        </p:spPr>
        <p:txBody>
          <a:bodyPr wrap="square">
            <a:spAutoFit/>
          </a:bodyPr>
          <a:lstStyle/>
          <a:p>
            <a:pPr lvl="0" fontAlgn="base">
              <a:spcBef>
                <a:spcPct val="0"/>
              </a:spcBef>
              <a:spcAft>
                <a:spcPct val="0"/>
              </a:spcAft>
            </a:pPr>
            <a:r>
              <a:rPr lang="tr-TR" sz="1400" b="1" dirty="0">
                <a:solidFill>
                  <a:srgbClr val="FF3300"/>
                </a:solidFill>
                <a:latin typeface="Times New Roman" pitchFamily="18" charset="0"/>
                <a:cs typeface="Times New Roman" pitchFamily="18" charset="0"/>
              </a:rPr>
              <a:t>*</a:t>
            </a:r>
            <a:r>
              <a:rPr lang="tr-TR" sz="1400" dirty="0">
                <a:solidFill>
                  <a:srgbClr val="003366"/>
                </a:solidFill>
                <a:latin typeface="Times New Roman" pitchFamily="18" charset="0"/>
                <a:cs typeface="Times New Roman" pitchFamily="18" charset="0"/>
              </a:rPr>
              <a:t> </a:t>
            </a:r>
            <a:r>
              <a:rPr lang="tr-TR" sz="1400" b="1" dirty="0">
                <a:solidFill>
                  <a:srgbClr val="000000"/>
                </a:solidFill>
                <a:latin typeface="Times New Roman" pitchFamily="18" charset="0"/>
                <a:cs typeface="Times New Roman" pitchFamily="18" charset="0"/>
              </a:rPr>
              <a:t>Türkçe testinde dil bilgisinden, Temel Matematik testinden  geometriden ne kadar soru geleceği net olarak belli değildir. Dil bilgisinden ortalama 5-6, geometriden ortalama 7-8-9 soru gelmektedir.</a:t>
            </a:r>
          </a:p>
        </p:txBody>
      </p:sp>
    </p:spTree>
    <p:extLst>
      <p:ext uri="{BB962C8B-B14F-4D97-AF65-F5344CB8AC3E}">
        <p14:creationId xmlns:p14="http://schemas.microsoft.com/office/powerpoint/2010/main" val="1582904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noAutofit/>
          </a:bodyPr>
          <a:lstStyle/>
          <a:p>
            <a:pPr algn="ctr">
              <a:lnSpc>
                <a:spcPct val="90000"/>
              </a:lnSpc>
            </a:pPr>
            <a:r>
              <a:rPr lang="tr-TR" sz="2800" b="1" dirty="0" smtClean="0">
                <a:solidFill>
                  <a:schemeClr val="bg2">
                    <a:lumMod val="50000"/>
                  </a:schemeClr>
                </a:solidFill>
              </a:rPr>
              <a:t>PUAN TÜRÜNE GÖRE ÖĞRENCİ ALAN PROGRAMLAR </a:t>
            </a:r>
            <a:r>
              <a:rPr lang="tr-TR" sz="2800" b="1" dirty="0"/>
              <a:t/>
            </a:r>
            <a:br>
              <a:rPr lang="tr-TR" sz="2800" b="1" dirty="0"/>
            </a:br>
            <a:endParaRPr lang="tr-TR" sz="2800" dirty="0"/>
          </a:p>
        </p:txBody>
      </p:sp>
      <p:graphicFrame>
        <p:nvGraphicFramePr>
          <p:cNvPr id="4" name="İçerik Yer Tutucusu 3"/>
          <p:cNvGraphicFramePr>
            <a:graphicFrameLocks noGrp="1"/>
          </p:cNvGraphicFramePr>
          <p:nvPr>
            <p:ph idx="4294967295"/>
            <p:extLst>
              <p:ext uri="{D42A27DB-BD31-4B8C-83A1-F6EECF244321}">
                <p14:modId xmlns:p14="http://schemas.microsoft.com/office/powerpoint/2010/main" val="898575204"/>
              </p:ext>
            </p:extLst>
          </p:nvPr>
        </p:nvGraphicFramePr>
        <p:xfrm>
          <a:off x="0" y="1557338"/>
          <a:ext cx="8424863" cy="4083050"/>
        </p:xfrm>
        <a:graphic>
          <a:graphicData uri="http://schemas.openxmlformats.org/drawingml/2006/table">
            <a:tbl>
              <a:tblPr firstRow="1" bandRow="1">
                <a:tableStyleId>{5C22544A-7EE6-4342-B048-85BDC9FD1C3A}</a:tableStyleId>
              </a:tblPr>
              <a:tblGrid>
                <a:gridCol w="1404156"/>
                <a:gridCol w="1404156"/>
                <a:gridCol w="1404156"/>
                <a:gridCol w="1404156"/>
                <a:gridCol w="1404156"/>
                <a:gridCol w="1404156"/>
              </a:tblGrid>
              <a:tr h="576063">
                <a:tc>
                  <a:txBody>
                    <a:bodyPr/>
                    <a:lstStyle/>
                    <a:p>
                      <a:r>
                        <a:rPr lang="tr-TR" dirty="0" smtClean="0"/>
                        <a:t>YGS-1</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YGS-2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YGS-3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YGS-4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YGS-5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YGS-6</a:t>
                      </a:r>
                    </a:p>
                  </a:txBody>
                  <a:tcPr/>
                </a:tc>
              </a:tr>
              <a:tr h="3507097">
                <a:tc>
                  <a:txBody>
                    <a:bodyPr/>
                    <a:lstStyle/>
                    <a:p>
                      <a:r>
                        <a:rPr lang="tr-TR" sz="1400" b="1" dirty="0" smtClean="0"/>
                        <a:t>Bilgisayar </a:t>
                      </a:r>
                      <a:r>
                        <a:rPr lang="tr-TR" sz="1400" b="1" dirty="0" err="1" smtClean="0"/>
                        <a:t>öğr</a:t>
                      </a:r>
                      <a:r>
                        <a:rPr lang="tr-TR" sz="1400" b="1" dirty="0" smtClean="0"/>
                        <a:t>, Gemi makineleri, </a:t>
                      </a:r>
                      <a:r>
                        <a:rPr lang="tr-TR" sz="1400" b="1" dirty="0" err="1" smtClean="0"/>
                        <a:t>Mekatronik</a:t>
                      </a:r>
                      <a:r>
                        <a:rPr lang="tr-TR" sz="1400" b="1" dirty="0" smtClean="0"/>
                        <a:t> </a:t>
                      </a:r>
                      <a:r>
                        <a:rPr lang="tr-TR" sz="1400" b="1" dirty="0" err="1" smtClean="0"/>
                        <a:t>öğr</a:t>
                      </a:r>
                      <a:r>
                        <a:rPr lang="tr-TR" sz="1400" b="1" dirty="0" smtClean="0"/>
                        <a:t>…gibi lisans ve Bilgisayar </a:t>
                      </a:r>
                      <a:r>
                        <a:rPr lang="tr-TR" sz="1400" b="1" dirty="0" err="1" smtClean="0"/>
                        <a:t>prog</a:t>
                      </a:r>
                      <a:r>
                        <a:rPr lang="tr-TR" sz="1400" b="1" dirty="0" smtClean="0"/>
                        <a:t>. Biyomedikal cihaz…</a:t>
                      </a:r>
                      <a:r>
                        <a:rPr lang="tr-TR" sz="1400" b="1" dirty="0" err="1" smtClean="0"/>
                        <a:t>vb</a:t>
                      </a:r>
                      <a:r>
                        <a:rPr lang="tr-TR" sz="1400" b="1" dirty="0" smtClean="0"/>
                        <a:t> </a:t>
                      </a:r>
                      <a:r>
                        <a:rPr lang="tr-TR" sz="1400" b="1" dirty="0" err="1" smtClean="0"/>
                        <a:t>önlisans</a:t>
                      </a:r>
                      <a:r>
                        <a:rPr lang="tr-TR" sz="1400" b="1" dirty="0" smtClean="0"/>
                        <a:t> programları tercih edilebilir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t>Ebelik, FTR, Hemşirelik, Metal </a:t>
                      </a:r>
                      <a:r>
                        <a:rPr lang="tr-TR" sz="1400" b="1" dirty="0" err="1" smtClean="0"/>
                        <a:t>öğr</a:t>
                      </a:r>
                      <a:r>
                        <a:rPr lang="tr-TR" sz="1400" b="1" dirty="0" smtClean="0"/>
                        <a:t>…gibi lisans ve Anestezi, radyoloji, </a:t>
                      </a:r>
                      <a:r>
                        <a:rPr lang="tr-TR" sz="1400" b="1" dirty="0" err="1" smtClean="0"/>
                        <a:t>vb</a:t>
                      </a:r>
                      <a:r>
                        <a:rPr lang="tr-TR" sz="1400" b="1" dirty="0" smtClean="0"/>
                        <a:t> </a:t>
                      </a:r>
                      <a:r>
                        <a:rPr lang="tr-TR" sz="1400" b="1" dirty="0" err="1" smtClean="0"/>
                        <a:t>önlisans</a:t>
                      </a:r>
                      <a:r>
                        <a:rPr lang="tr-TR" sz="1400" b="1" dirty="0" smtClean="0"/>
                        <a:t> programları tercih edilebilir</a:t>
                      </a:r>
                      <a:r>
                        <a:rPr lang="tr-TR" sz="1800" b="1" dirty="0" smtClean="0"/>
                        <a:t>.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t>Adalet, Basın yayıncılık, Görsel iletişim,   Grafik-Reklam…</a:t>
                      </a:r>
                      <a:r>
                        <a:rPr lang="tr-TR" sz="1400" b="1" dirty="0" err="1" smtClean="0"/>
                        <a:t>vb</a:t>
                      </a:r>
                      <a:r>
                        <a:rPr lang="tr-TR" sz="1400" b="1" dirty="0" smtClean="0"/>
                        <a:t> </a:t>
                      </a:r>
                      <a:r>
                        <a:rPr lang="tr-TR" sz="1400" b="1" dirty="0" err="1" smtClean="0"/>
                        <a:t>Önlisans</a:t>
                      </a:r>
                      <a:r>
                        <a:rPr lang="tr-TR" sz="1400" b="1" dirty="0" smtClean="0"/>
                        <a:t> programları.</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t>Zihin-işitme-görme engelliler </a:t>
                      </a:r>
                      <a:r>
                        <a:rPr lang="tr-TR" sz="1400" b="1" dirty="0" err="1" smtClean="0"/>
                        <a:t>ögr</a:t>
                      </a:r>
                      <a:r>
                        <a:rPr lang="tr-TR" sz="1400" b="1" dirty="0" smtClean="0"/>
                        <a:t>.             Din </a:t>
                      </a:r>
                      <a:r>
                        <a:rPr lang="tr-TR" sz="1400" b="1" dirty="0" err="1" smtClean="0"/>
                        <a:t>kült.Öğr</a:t>
                      </a:r>
                      <a:r>
                        <a:rPr lang="tr-TR" sz="1400" b="1" dirty="0" smtClean="0"/>
                        <a:t>. gibi lisans ve Halı kilim </a:t>
                      </a:r>
                      <a:r>
                        <a:rPr lang="tr-TR" sz="1400" b="1" dirty="0" err="1" smtClean="0"/>
                        <a:t>des</a:t>
                      </a:r>
                      <a:r>
                        <a:rPr lang="tr-TR" sz="1400" b="1" dirty="0" smtClean="0"/>
                        <a:t>.,</a:t>
                      </a:r>
                      <a:r>
                        <a:rPr lang="tr-TR" sz="1400" b="1" dirty="0" err="1" smtClean="0"/>
                        <a:t>Turzim</a:t>
                      </a:r>
                      <a:r>
                        <a:rPr lang="tr-TR" sz="1400" b="1" dirty="0" smtClean="0"/>
                        <a:t> animasyon, Büro </a:t>
                      </a:r>
                      <a:r>
                        <a:rPr lang="tr-TR" sz="1400" b="1" dirty="0" err="1" smtClean="0"/>
                        <a:t>yön.sek</a:t>
                      </a:r>
                      <a:r>
                        <a:rPr lang="tr-TR" sz="1400" b="1" dirty="0" smtClean="0"/>
                        <a:t>. Gibi </a:t>
                      </a:r>
                      <a:r>
                        <a:rPr lang="tr-TR" sz="1400" b="1" dirty="0" err="1" smtClean="0"/>
                        <a:t>önlisans</a:t>
                      </a:r>
                      <a:r>
                        <a:rPr lang="tr-TR" sz="1400" b="1" dirty="0" smtClean="0"/>
                        <a:t> programları tercih edilebilir.</a:t>
                      </a:r>
                    </a:p>
                    <a:p>
                      <a:endParaRPr lang="tr-TR" dirty="0"/>
                    </a:p>
                  </a:txBody>
                  <a:tcPr/>
                </a:tc>
                <a:tc>
                  <a:txBody>
                    <a:bodyPr/>
                    <a:lstStyle/>
                    <a:p>
                      <a:r>
                        <a:rPr lang="tr-TR" sz="1400" b="1" dirty="0" smtClean="0"/>
                        <a:t>Okul öncesi </a:t>
                      </a:r>
                      <a:r>
                        <a:rPr lang="tr-TR" sz="1400" b="1" dirty="0" err="1" smtClean="0"/>
                        <a:t>öğr</a:t>
                      </a:r>
                      <a:r>
                        <a:rPr lang="tr-TR" sz="1400" b="1" dirty="0" smtClean="0"/>
                        <a:t>.. Giyim </a:t>
                      </a:r>
                      <a:r>
                        <a:rPr lang="tr-TR" sz="1400" b="1" dirty="0" err="1" smtClean="0"/>
                        <a:t>end.Öğr</a:t>
                      </a:r>
                      <a:r>
                        <a:rPr lang="tr-TR" sz="1400" b="1" dirty="0" smtClean="0"/>
                        <a:t>. Sosyal </a:t>
                      </a:r>
                      <a:r>
                        <a:rPr lang="tr-TR" sz="1400" b="1" dirty="0" err="1" smtClean="0"/>
                        <a:t>hizm</a:t>
                      </a:r>
                      <a:r>
                        <a:rPr lang="tr-TR" sz="1400" b="1" dirty="0" smtClean="0"/>
                        <a:t>… Gibi lisans ve Basın yayın </a:t>
                      </a:r>
                      <a:r>
                        <a:rPr lang="tr-TR" sz="1400" b="1" dirty="0" err="1" smtClean="0"/>
                        <a:t>tekn</a:t>
                      </a:r>
                      <a:r>
                        <a:rPr lang="tr-TR" sz="1400" b="1" dirty="0" smtClean="0"/>
                        <a:t>. Grafik tas. İnsan </a:t>
                      </a:r>
                      <a:r>
                        <a:rPr lang="tr-TR" sz="1400" b="1" dirty="0" err="1" smtClean="0"/>
                        <a:t>kayn.yön</a:t>
                      </a:r>
                      <a:r>
                        <a:rPr lang="tr-TR" sz="1400" b="1" dirty="0" smtClean="0"/>
                        <a:t>…gibi </a:t>
                      </a:r>
                      <a:r>
                        <a:rPr lang="tr-TR" sz="1400" b="1" dirty="0" err="1" smtClean="0"/>
                        <a:t>önlisans</a:t>
                      </a:r>
                      <a:r>
                        <a:rPr lang="tr-TR" sz="1400" b="1" dirty="0" smtClean="0"/>
                        <a:t> programları tercih edilebilir</a:t>
                      </a:r>
                      <a:r>
                        <a:rPr lang="tr-TR" sz="1800" b="1" dirty="0" smtClean="0"/>
                        <a:t>.</a:t>
                      </a:r>
                      <a:endParaRPr lang="tr-TR" dirty="0"/>
                    </a:p>
                  </a:txBody>
                  <a:tcPr/>
                </a:tc>
                <a:tc>
                  <a:txBody>
                    <a:bodyPr/>
                    <a:lstStyle/>
                    <a:p>
                      <a:r>
                        <a:rPr lang="tr-TR" sz="1400" b="1" dirty="0" smtClean="0"/>
                        <a:t>Uluslar arası ticaret, finans, Turizm- </a:t>
                      </a:r>
                      <a:r>
                        <a:rPr lang="tr-TR" sz="1400" b="1" dirty="0" err="1" smtClean="0"/>
                        <a:t>otelcilik,bankacılık</a:t>
                      </a:r>
                      <a:r>
                        <a:rPr lang="tr-TR" sz="1400" b="1" dirty="0" smtClean="0"/>
                        <a:t> sigortacılık… Gibi lisans ve İşletme yönetimi, muhasebe, bankacılık gibi </a:t>
                      </a:r>
                      <a:r>
                        <a:rPr lang="tr-TR" sz="1400" b="1" dirty="0" err="1" smtClean="0"/>
                        <a:t>önlisans</a:t>
                      </a:r>
                      <a:r>
                        <a:rPr lang="tr-TR" sz="1400" b="1" dirty="0" smtClean="0"/>
                        <a:t> programları tercih edilebilir.</a:t>
                      </a:r>
                      <a:endParaRPr lang="tr-TR" sz="1400" dirty="0"/>
                    </a:p>
                  </a:txBody>
                  <a:tcPr/>
                </a:tc>
              </a:tr>
            </a:tbl>
          </a:graphicData>
        </a:graphic>
      </p:graphicFrame>
    </p:spTree>
    <p:extLst>
      <p:ext uri="{BB962C8B-B14F-4D97-AF65-F5344CB8AC3E}">
        <p14:creationId xmlns:p14="http://schemas.microsoft.com/office/powerpoint/2010/main" val="1707670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83568" y="1052736"/>
            <a:ext cx="8229600" cy="4983832"/>
          </a:xfrm>
        </p:spPr>
        <p:txBody>
          <a:bodyPr>
            <a:normAutofit lnSpcReduction="10000"/>
          </a:bodyPr>
          <a:lstStyle/>
          <a:p>
            <a:pPr marL="266700" lvl="1" indent="0" eaLnBrk="1" hangingPunct="1">
              <a:lnSpc>
                <a:spcPct val="80000"/>
              </a:lnSpc>
              <a:buFont typeface="Wingdings" pitchFamily="2" charset="2"/>
              <a:buNone/>
            </a:pPr>
            <a:endParaRPr lang="tr-TR" sz="400" b="1" dirty="0" smtClean="0">
              <a:solidFill>
                <a:srgbClr val="000000"/>
              </a:solidFill>
            </a:endParaRPr>
          </a:p>
          <a:p>
            <a:pPr marL="266700" lvl="1" indent="0" eaLnBrk="1" hangingPunct="1">
              <a:lnSpc>
                <a:spcPct val="80000"/>
              </a:lnSpc>
            </a:pPr>
            <a:r>
              <a:rPr lang="tr-TR" sz="1800" b="1" dirty="0" smtClean="0">
                <a:solidFill>
                  <a:srgbClr val="000000"/>
                </a:solidFill>
              </a:rPr>
              <a:t> 4 yıllık lisans</a:t>
            </a:r>
            <a:r>
              <a:rPr lang="tr-TR" sz="1800" dirty="0" smtClean="0">
                <a:solidFill>
                  <a:srgbClr val="000000"/>
                </a:solidFill>
              </a:rPr>
              <a:t> programlarının bir kısmına </a:t>
            </a:r>
          </a:p>
          <a:p>
            <a:pPr marL="266700" lvl="1" indent="0" eaLnBrk="1" hangingPunct="1">
              <a:lnSpc>
                <a:spcPct val="80000"/>
              </a:lnSpc>
            </a:pPr>
            <a:r>
              <a:rPr lang="tr-TR" sz="1800" b="1" dirty="0" smtClean="0">
                <a:solidFill>
                  <a:srgbClr val="000000"/>
                </a:solidFill>
              </a:rPr>
              <a:t> 2 yıllık </a:t>
            </a:r>
            <a:r>
              <a:rPr lang="tr-TR" sz="1800" b="1" dirty="0" err="1" smtClean="0">
                <a:solidFill>
                  <a:srgbClr val="000000"/>
                </a:solidFill>
              </a:rPr>
              <a:t>önlisans</a:t>
            </a:r>
            <a:r>
              <a:rPr lang="tr-TR" sz="1800" dirty="0" smtClean="0">
                <a:solidFill>
                  <a:srgbClr val="000000"/>
                </a:solidFill>
              </a:rPr>
              <a:t> bölümlerinin tamamına</a:t>
            </a:r>
          </a:p>
          <a:p>
            <a:pPr marL="266700" lvl="1" indent="0" eaLnBrk="1" hangingPunct="1">
              <a:lnSpc>
                <a:spcPct val="80000"/>
              </a:lnSpc>
            </a:pPr>
            <a:r>
              <a:rPr lang="tr-TR" sz="1800" b="1" dirty="0" smtClean="0">
                <a:solidFill>
                  <a:srgbClr val="000000"/>
                </a:solidFill>
              </a:rPr>
              <a:t> Astsubay meslek yüksekokullarına</a:t>
            </a:r>
          </a:p>
          <a:p>
            <a:pPr marL="266700" lvl="1" indent="0" eaLnBrk="1" hangingPunct="1">
              <a:lnSpc>
                <a:spcPct val="80000"/>
              </a:lnSpc>
            </a:pPr>
            <a:r>
              <a:rPr lang="tr-TR" sz="1800" b="1" dirty="0" smtClean="0">
                <a:solidFill>
                  <a:srgbClr val="000000"/>
                </a:solidFill>
              </a:rPr>
              <a:t> Polis meslek yüksekokuluna</a:t>
            </a:r>
          </a:p>
          <a:p>
            <a:pPr marL="266700" lvl="1" indent="0" eaLnBrk="1" hangingPunct="1">
              <a:lnSpc>
                <a:spcPct val="80000"/>
              </a:lnSpc>
            </a:pPr>
            <a:r>
              <a:rPr lang="tr-TR" sz="1800" b="1" dirty="0" smtClean="0">
                <a:solidFill>
                  <a:srgbClr val="000000"/>
                </a:solidFill>
              </a:rPr>
              <a:t> Özel yetenek bölümlerine</a:t>
            </a:r>
            <a:r>
              <a:rPr lang="tr-TR" sz="1800" dirty="0" smtClean="0">
                <a:solidFill>
                  <a:srgbClr val="000000"/>
                </a:solidFill>
              </a:rPr>
              <a:t> YGS puanıyla başvurulacak.</a:t>
            </a:r>
          </a:p>
          <a:p>
            <a:pPr marL="266700" lvl="1" indent="0" eaLnBrk="1" hangingPunct="1">
              <a:lnSpc>
                <a:spcPct val="80000"/>
              </a:lnSpc>
              <a:buFont typeface="Wingdings" pitchFamily="2" charset="2"/>
              <a:buNone/>
            </a:pPr>
            <a:endParaRPr lang="tr-TR" sz="1800" dirty="0" smtClean="0">
              <a:solidFill>
                <a:srgbClr val="000000"/>
              </a:solidFill>
            </a:endParaRPr>
          </a:p>
          <a:p>
            <a:pPr marL="266700" lvl="1" indent="0" eaLnBrk="1" hangingPunct="1">
              <a:lnSpc>
                <a:spcPct val="80000"/>
              </a:lnSpc>
              <a:buFont typeface="Wingdings" pitchFamily="2" charset="2"/>
              <a:buNone/>
            </a:pPr>
            <a:r>
              <a:rPr lang="tr-TR" sz="1800" dirty="0" smtClean="0">
                <a:solidFill>
                  <a:srgbClr val="000000"/>
                </a:solidFill>
              </a:rPr>
              <a:t>YGS puanları 100-500 arasındaki ham puanlardan oluşacak. Bu ham puana okul puanınız eklendiğinde en fazla 560 olabilecek. Meslek ve öğretmen liseleri kendi alanlarını seçtikleri takdirde ek en fazla 30 puan kadar gelebilecek. Yani meslek ve öğretmen liselilerin toplam puanları en fazla 590 puan (500+60+30=590) olabilecek.</a:t>
            </a:r>
          </a:p>
          <a:p>
            <a:pPr marL="266700" lvl="1" indent="0" eaLnBrk="1" hangingPunct="1">
              <a:lnSpc>
                <a:spcPct val="80000"/>
              </a:lnSpc>
              <a:buFont typeface="Wingdings" pitchFamily="2" charset="2"/>
              <a:buNone/>
            </a:pPr>
            <a:endParaRPr lang="tr-TR" sz="1800" dirty="0" smtClean="0">
              <a:solidFill>
                <a:srgbClr val="000000"/>
              </a:solidFill>
            </a:endParaRPr>
          </a:p>
          <a:p>
            <a:pPr marL="266700" lvl="1" indent="0" eaLnBrk="1" hangingPunct="1">
              <a:lnSpc>
                <a:spcPct val="80000"/>
              </a:lnSpc>
              <a:buClr>
                <a:srgbClr val="FF0000"/>
              </a:buClr>
              <a:buSzPct val="100000"/>
              <a:buFont typeface="Wingdings" pitchFamily="2" charset="2"/>
              <a:buChar char="q"/>
            </a:pPr>
            <a:r>
              <a:rPr lang="tr-TR" sz="1800" dirty="0" smtClean="0">
                <a:solidFill>
                  <a:srgbClr val="000000"/>
                </a:solidFill>
              </a:rPr>
              <a:t>  </a:t>
            </a:r>
            <a:r>
              <a:rPr lang="tr-TR" sz="1800" dirty="0" smtClean="0">
                <a:solidFill>
                  <a:srgbClr val="0033CC"/>
                </a:solidFill>
              </a:rPr>
              <a:t>Meslek Yüksekokulu ön lisans</a:t>
            </a:r>
            <a:r>
              <a:rPr lang="tr-TR" sz="1800" dirty="0" smtClean="0">
                <a:solidFill>
                  <a:srgbClr val="000000"/>
                </a:solidFill>
              </a:rPr>
              <a:t> programlarını tercih edebilmek için - İlgili YGS Puan Türünde - </a:t>
            </a:r>
            <a:r>
              <a:rPr lang="tr-TR" sz="1800" b="1" dirty="0" smtClean="0">
                <a:solidFill>
                  <a:srgbClr val="FF3300"/>
                </a:solidFill>
              </a:rPr>
              <a:t>En az 140 puan</a:t>
            </a:r>
          </a:p>
          <a:p>
            <a:pPr marL="266700" lvl="1" indent="0" eaLnBrk="1" hangingPunct="1">
              <a:lnSpc>
                <a:spcPct val="80000"/>
              </a:lnSpc>
              <a:buClr>
                <a:srgbClr val="FF0000"/>
              </a:buClr>
              <a:buSzPct val="100000"/>
              <a:buFont typeface="Wingdings" pitchFamily="2" charset="2"/>
              <a:buNone/>
            </a:pPr>
            <a:endParaRPr lang="tr-TR" sz="1800" b="1" dirty="0" smtClean="0">
              <a:solidFill>
                <a:srgbClr val="FF3300"/>
              </a:solidFill>
            </a:endParaRPr>
          </a:p>
          <a:p>
            <a:pPr marL="266700" lvl="1" indent="0" eaLnBrk="1" hangingPunct="1">
              <a:lnSpc>
                <a:spcPct val="80000"/>
              </a:lnSpc>
              <a:buClr>
                <a:srgbClr val="FF0000"/>
              </a:buClr>
              <a:buSzPct val="100000"/>
              <a:buFont typeface="Wingdings" pitchFamily="2" charset="2"/>
              <a:buChar char="q"/>
            </a:pPr>
            <a:r>
              <a:rPr lang="tr-TR" sz="1800" dirty="0" smtClean="0">
                <a:solidFill>
                  <a:srgbClr val="000000"/>
                </a:solidFill>
              </a:rPr>
              <a:t> </a:t>
            </a:r>
            <a:r>
              <a:rPr lang="tr-TR" sz="1800" dirty="0" smtClean="0">
                <a:solidFill>
                  <a:srgbClr val="0033CC"/>
                </a:solidFill>
              </a:rPr>
              <a:t>Açık öğretim lisans (4 yıllık) ve ön lisans (2 yıllık)</a:t>
            </a:r>
            <a:r>
              <a:rPr lang="tr-TR" sz="1800" dirty="0" smtClean="0">
                <a:solidFill>
                  <a:srgbClr val="000000"/>
                </a:solidFill>
              </a:rPr>
              <a:t> programlarını tercih edebilmek için - İlgili YGS Puan Türünde - </a:t>
            </a:r>
            <a:r>
              <a:rPr lang="tr-TR" sz="1800" b="1" dirty="0" smtClean="0">
                <a:solidFill>
                  <a:srgbClr val="FF0000"/>
                </a:solidFill>
              </a:rPr>
              <a:t>En az 140 puan</a:t>
            </a:r>
          </a:p>
        </p:txBody>
      </p:sp>
    </p:spTree>
    <p:extLst>
      <p:ext uri="{BB962C8B-B14F-4D97-AF65-F5344CB8AC3E}">
        <p14:creationId xmlns:p14="http://schemas.microsoft.com/office/powerpoint/2010/main" val="4238853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487888"/>
          </a:xfrm>
        </p:spPr>
        <p:txBody>
          <a:bodyPr>
            <a:normAutofit/>
          </a:bodyPr>
          <a:lstStyle/>
          <a:p>
            <a:pPr>
              <a:buClr>
                <a:srgbClr val="FF0000"/>
              </a:buClr>
              <a:buFont typeface="Arial" pitchFamily="34" charset="0"/>
              <a:buChar char="•"/>
            </a:pPr>
            <a:r>
              <a:rPr lang="tr-TR" sz="2200" dirty="0">
                <a:solidFill>
                  <a:srgbClr val="0033CC"/>
                </a:solidFill>
              </a:rPr>
              <a:t>Özel yetenek gerektiren lisans</a:t>
            </a:r>
            <a:r>
              <a:rPr lang="tr-TR" sz="2200" dirty="0">
                <a:solidFill>
                  <a:srgbClr val="000000"/>
                </a:solidFill>
              </a:rPr>
              <a:t> programlarına ön kayıt yaptırabilmek için - YGS Puan Türünde - </a:t>
            </a:r>
            <a:r>
              <a:rPr lang="tr-TR" sz="2200" b="1" dirty="0">
                <a:solidFill>
                  <a:srgbClr val="FF0000"/>
                </a:solidFill>
              </a:rPr>
              <a:t>En az 140 </a:t>
            </a:r>
            <a:r>
              <a:rPr lang="tr-TR" sz="2200" b="1" dirty="0" smtClean="0">
                <a:solidFill>
                  <a:srgbClr val="FF0000"/>
                </a:solidFill>
              </a:rPr>
              <a:t>puan</a:t>
            </a:r>
            <a:endParaRPr lang="tr-TR" sz="2200" b="1" dirty="0">
              <a:solidFill>
                <a:srgbClr val="FF0000"/>
              </a:solidFill>
            </a:endParaRPr>
          </a:p>
          <a:p>
            <a:pPr marL="0" indent="0">
              <a:buClr>
                <a:srgbClr val="FF0000"/>
              </a:buClr>
              <a:buNone/>
            </a:pPr>
            <a:endParaRPr lang="tr-TR" sz="2200" b="1" dirty="0">
              <a:solidFill>
                <a:srgbClr val="FF0000"/>
              </a:solidFill>
            </a:endParaRPr>
          </a:p>
          <a:p>
            <a:pPr>
              <a:buClr>
                <a:srgbClr val="FF0000"/>
              </a:buClr>
              <a:buFont typeface="Arial" pitchFamily="34" charset="0"/>
              <a:buChar char="•"/>
            </a:pPr>
            <a:r>
              <a:rPr lang="tr-TR" sz="2200" dirty="0">
                <a:solidFill>
                  <a:srgbClr val="000000"/>
                </a:solidFill>
              </a:rPr>
              <a:t> Yerleştirmede meslek lisesi çıkışlı adaylara ek puan verilen programlar dışındaki lisans programlarını tercih edebilmek için - İlgili LYS puan türünde -</a:t>
            </a:r>
            <a:r>
              <a:rPr lang="tr-TR" sz="2200" b="1" dirty="0">
                <a:solidFill>
                  <a:srgbClr val="000000"/>
                </a:solidFill>
              </a:rPr>
              <a:t> </a:t>
            </a:r>
            <a:r>
              <a:rPr lang="tr-TR" sz="2200" b="1" dirty="0">
                <a:solidFill>
                  <a:srgbClr val="FF0000"/>
                </a:solidFill>
              </a:rPr>
              <a:t>En az 180 puan</a:t>
            </a:r>
          </a:p>
          <a:p>
            <a:pPr marL="0" indent="0">
              <a:buClr>
                <a:srgbClr val="FF0000"/>
              </a:buClr>
              <a:buNone/>
            </a:pPr>
            <a:endParaRPr lang="tr-TR" sz="2200" dirty="0">
              <a:solidFill>
                <a:srgbClr val="FF0000"/>
              </a:solidFill>
            </a:endParaRPr>
          </a:p>
          <a:p>
            <a:pPr>
              <a:buClr>
                <a:srgbClr val="FF0000"/>
              </a:buClr>
              <a:buFont typeface="Arial" pitchFamily="34" charset="0"/>
              <a:buChar char="•"/>
            </a:pPr>
            <a:r>
              <a:rPr lang="tr-TR" sz="2200" dirty="0">
                <a:solidFill>
                  <a:srgbClr val="FF0000"/>
                </a:solidFill>
              </a:rPr>
              <a:t> </a:t>
            </a:r>
            <a:r>
              <a:rPr lang="tr-TR" sz="2200" dirty="0">
                <a:solidFill>
                  <a:srgbClr val="0033CC"/>
                </a:solidFill>
              </a:rPr>
              <a:t>Polis meslek yüksek okulu için</a:t>
            </a:r>
            <a:r>
              <a:rPr lang="tr-TR" sz="2200" dirty="0">
                <a:solidFill>
                  <a:srgbClr val="000000"/>
                </a:solidFill>
              </a:rPr>
              <a:t> – YGS puan türlerinin herhangi birinde - </a:t>
            </a:r>
            <a:r>
              <a:rPr lang="tr-TR" sz="2200" b="1" dirty="0">
                <a:solidFill>
                  <a:srgbClr val="FF0000"/>
                </a:solidFill>
              </a:rPr>
              <a:t>En az 260 ham puan</a:t>
            </a:r>
            <a:r>
              <a:rPr lang="tr-TR" sz="2200" b="1" dirty="0">
                <a:solidFill>
                  <a:srgbClr val="000000"/>
                </a:solidFill>
              </a:rPr>
              <a:t> </a:t>
            </a:r>
            <a:r>
              <a:rPr lang="tr-TR" sz="2200" dirty="0">
                <a:solidFill>
                  <a:srgbClr val="000000"/>
                </a:solidFill>
              </a:rPr>
              <a:t>(Bu taban puan 2012 içindir. İlk açıklandığında ise 270 puandı</a:t>
            </a:r>
            <a:r>
              <a:rPr lang="tr-TR" sz="2200" dirty="0" smtClean="0">
                <a:solidFill>
                  <a:srgbClr val="000000"/>
                </a:solidFill>
              </a:rPr>
              <a:t>)</a:t>
            </a:r>
            <a:endParaRPr lang="tr-TR" sz="2200" dirty="0">
              <a:solidFill>
                <a:srgbClr val="000000"/>
              </a:solidFill>
            </a:endParaRPr>
          </a:p>
        </p:txBody>
      </p:sp>
    </p:spTree>
    <p:extLst>
      <p:ext uri="{BB962C8B-B14F-4D97-AF65-F5344CB8AC3E}">
        <p14:creationId xmlns:p14="http://schemas.microsoft.com/office/powerpoint/2010/main" val="1332128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2448272"/>
          </a:xfrm>
        </p:spPr>
        <p:txBody>
          <a:bodyPr>
            <a:normAutofit/>
          </a:bodyPr>
          <a:lstStyle/>
          <a:p>
            <a:pPr algn="ctr">
              <a:lnSpc>
                <a:spcPct val="90000"/>
              </a:lnSpc>
              <a:buFontTx/>
              <a:buNone/>
            </a:pPr>
            <a:r>
              <a:rPr lang="tr-TR" sz="5000" b="1" dirty="0" smtClean="0">
                <a:solidFill>
                  <a:schemeClr val="tx2"/>
                </a:solidFill>
              </a:rPr>
              <a:t>LİSANS YERLEŞTİRME SINAVLARI </a:t>
            </a:r>
          </a:p>
          <a:p>
            <a:pPr algn="ctr">
              <a:lnSpc>
                <a:spcPct val="90000"/>
              </a:lnSpc>
              <a:buFontTx/>
              <a:buNone/>
            </a:pPr>
            <a:r>
              <a:rPr lang="tr-TR" sz="5000" b="1" dirty="0" smtClean="0">
                <a:solidFill>
                  <a:schemeClr val="tx2"/>
                </a:solidFill>
              </a:rPr>
              <a:t>(</a:t>
            </a:r>
            <a:r>
              <a:rPr lang="tr-TR" sz="5000" b="1" dirty="0">
                <a:solidFill>
                  <a:srgbClr val="FF0000"/>
                </a:solidFill>
              </a:rPr>
              <a:t>LYS</a:t>
            </a:r>
            <a:r>
              <a:rPr lang="tr-TR" sz="5000" b="1" dirty="0">
                <a:solidFill>
                  <a:schemeClr val="tx2"/>
                </a:solidFill>
              </a:rPr>
              <a:t>)</a:t>
            </a:r>
          </a:p>
          <a:p>
            <a:endParaRPr lang="tr-T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0312" y="3573016"/>
            <a:ext cx="4143375"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6356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827088" y="1268761"/>
            <a:ext cx="7958137" cy="532889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lvl="1">
              <a:lnSpc>
                <a:spcPct val="90000"/>
              </a:lnSpc>
              <a:buFont typeface="Wingdings" pitchFamily="2" charset="2"/>
              <a:buNone/>
            </a:pPr>
            <a:r>
              <a:rPr lang="tr-TR" sz="1800" dirty="0" smtClean="0"/>
              <a:t>     </a:t>
            </a:r>
            <a:endParaRPr lang="tr-TR" sz="1800" dirty="0" smtClean="0">
              <a:solidFill>
                <a:srgbClr val="000000"/>
              </a:solidFill>
            </a:endParaRPr>
          </a:p>
          <a:p>
            <a:pPr lvl="1">
              <a:lnSpc>
                <a:spcPct val="90000"/>
              </a:lnSpc>
            </a:pPr>
            <a:r>
              <a:rPr lang="tr-TR" sz="2100" b="1" dirty="0" smtClean="0">
                <a:solidFill>
                  <a:srgbClr val="000000"/>
                </a:solidFill>
              </a:rPr>
              <a:t>LYS sınavları 5 ayrı oturum halinde gerçekleşecektir. Her oturumda farklı bir sınav uygulanacaktır. Dileyen aday tüm oturumlardaki sınavlara girebilecek.</a:t>
            </a:r>
          </a:p>
          <a:p>
            <a:pPr lvl="1">
              <a:lnSpc>
                <a:spcPct val="90000"/>
              </a:lnSpc>
              <a:buFont typeface="Wingdings" pitchFamily="2" charset="2"/>
              <a:buNone/>
            </a:pPr>
            <a:endParaRPr lang="tr-TR" sz="1000" b="1" dirty="0" smtClean="0">
              <a:solidFill>
                <a:srgbClr val="000000"/>
              </a:solidFill>
            </a:endParaRPr>
          </a:p>
          <a:p>
            <a:pPr lvl="1">
              <a:lnSpc>
                <a:spcPct val="90000"/>
              </a:lnSpc>
            </a:pPr>
            <a:r>
              <a:rPr lang="tr-TR" sz="2100" b="1" dirty="0" smtClean="0">
                <a:solidFill>
                  <a:srgbClr val="000000"/>
                </a:solidFill>
              </a:rPr>
              <a:t>Öğrenciler girmek istedikleri bölümlere göre </a:t>
            </a:r>
            <a:r>
              <a:rPr lang="tr-TR" sz="2100" b="1" u="sng" dirty="0" smtClean="0">
                <a:solidFill>
                  <a:srgbClr val="FF0000"/>
                </a:solidFill>
              </a:rPr>
              <a:t>en az iki LYS sınavına</a:t>
            </a:r>
            <a:r>
              <a:rPr lang="tr-TR" sz="2100" b="1" dirty="0" smtClean="0">
                <a:solidFill>
                  <a:srgbClr val="000000"/>
                </a:solidFill>
              </a:rPr>
              <a:t> katılacaktır.</a:t>
            </a:r>
          </a:p>
          <a:p>
            <a:pPr lvl="1">
              <a:lnSpc>
                <a:spcPct val="90000"/>
              </a:lnSpc>
              <a:buFont typeface="Wingdings" pitchFamily="2" charset="2"/>
              <a:buNone/>
            </a:pPr>
            <a:endParaRPr lang="tr-TR" sz="1000" b="1" dirty="0" smtClean="0">
              <a:solidFill>
                <a:srgbClr val="000000"/>
              </a:solidFill>
            </a:endParaRPr>
          </a:p>
          <a:p>
            <a:pPr lvl="1">
              <a:lnSpc>
                <a:spcPct val="90000"/>
              </a:lnSpc>
            </a:pPr>
            <a:r>
              <a:rPr lang="tr-TR" sz="2100" b="1" dirty="0" err="1" smtClean="0">
                <a:solidFill>
                  <a:srgbClr val="000000"/>
                </a:solidFill>
              </a:rPr>
              <a:t>YGS’de</a:t>
            </a:r>
            <a:r>
              <a:rPr lang="tr-TR" sz="2100" b="1" dirty="0" smtClean="0">
                <a:solidFill>
                  <a:srgbClr val="000000"/>
                </a:solidFill>
              </a:rPr>
              <a:t> </a:t>
            </a:r>
            <a:r>
              <a:rPr lang="tr-TR" sz="2100" b="1" u="sng" dirty="0" smtClean="0">
                <a:solidFill>
                  <a:srgbClr val="0033CC"/>
                </a:solidFill>
              </a:rPr>
              <a:t>180</a:t>
            </a:r>
            <a:r>
              <a:rPr lang="tr-TR" sz="2100" b="1" dirty="0" smtClean="0">
                <a:solidFill>
                  <a:srgbClr val="000000"/>
                </a:solidFill>
              </a:rPr>
              <a:t> barajı geçen herkes LYS sınavlarına girebilecektir.</a:t>
            </a:r>
          </a:p>
          <a:p>
            <a:pPr lvl="1">
              <a:lnSpc>
                <a:spcPct val="90000"/>
              </a:lnSpc>
              <a:buFont typeface="Wingdings" pitchFamily="2" charset="2"/>
              <a:buNone/>
            </a:pPr>
            <a:endParaRPr lang="tr-TR" sz="1000" b="1" dirty="0" smtClean="0">
              <a:solidFill>
                <a:srgbClr val="000000"/>
              </a:solidFill>
            </a:endParaRPr>
          </a:p>
          <a:p>
            <a:pPr lvl="1">
              <a:lnSpc>
                <a:spcPct val="90000"/>
              </a:lnSpc>
            </a:pPr>
            <a:r>
              <a:rPr lang="tr-TR" sz="2100" b="1" dirty="0" smtClean="0">
                <a:solidFill>
                  <a:srgbClr val="000000"/>
                </a:solidFill>
              </a:rPr>
              <a:t>Sorular lise-2, lise-3 ve lise-4 ağırlıklı konulardan oluşacak. Lise-1 konularında da az oranda soru gelecek. Soru tarzları da daha çok bilgiye dayalı sorular olacak. </a:t>
            </a:r>
            <a:r>
              <a:rPr lang="tr-TR" sz="2100" dirty="0" smtClean="0">
                <a:solidFill>
                  <a:srgbClr val="000000"/>
                </a:solidFill>
              </a:rPr>
              <a:t> </a:t>
            </a:r>
            <a:endParaRPr lang="tr-TR" sz="2100" b="1" dirty="0" smtClean="0">
              <a:solidFill>
                <a:srgbClr val="000000"/>
              </a:solidFill>
            </a:endParaRPr>
          </a:p>
          <a:p>
            <a:pPr>
              <a:lnSpc>
                <a:spcPct val="90000"/>
              </a:lnSpc>
            </a:pPr>
            <a:endParaRPr lang="tr-TR" sz="2100" b="1" dirty="0" smtClean="0">
              <a:solidFill>
                <a:srgbClr val="000000"/>
              </a:solidFill>
            </a:endParaRPr>
          </a:p>
          <a:p>
            <a:pPr>
              <a:lnSpc>
                <a:spcPct val="90000"/>
              </a:lnSpc>
              <a:buFont typeface="Wingdings" pitchFamily="2" charset="2"/>
              <a:buNone/>
            </a:pPr>
            <a:endParaRPr lang="tr-TR" sz="2100" dirty="0" smtClean="0"/>
          </a:p>
        </p:txBody>
      </p:sp>
    </p:spTree>
    <p:extLst>
      <p:ext uri="{BB962C8B-B14F-4D97-AF65-F5344CB8AC3E}">
        <p14:creationId xmlns:p14="http://schemas.microsoft.com/office/powerpoint/2010/main" val="2124066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70"/>
          <p:cNvSpPr>
            <a:spLocks noGrp="1" noChangeArrowheads="1"/>
          </p:cNvSpPr>
          <p:nvPr>
            <p:ph type="title"/>
          </p:nvPr>
        </p:nvSpPr>
        <p:spPr>
          <a:xfrm>
            <a:off x="1370013" y="620688"/>
            <a:ext cx="7378700" cy="1143000"/>
          </a:xfrm>
        </p:spPr>
        <p:txBody>
          <a:bodyPr/>
          <a:lstStyle/>
          <a:p>
            <a:pPr eaLnBrk="1" hangingPunct="1"/>
            <a:r>
              <a:rPr lang="tr-TR" sz="3200" b="1" smtClean="0"/>
              <a:t>MF (SAYISAL) PUAN TÜRLERİ</a:t>
            </a:r>
          </a:p>
        </p:txBody>
      </p:sp>
      <p:graphicFrame>
        <p:nvGraphicFramePr>
          <p:cNvPr id="201206" name="Group 502"/>
          <p:cNvGraphicFramePr>
            <a:graphicFrameLocks noGrp="1"/>
          </p:cNvGraphicFramePr>
          <p:nvPr>
            <p:ph type="tbl" idx="1"/>
          </p:nvPr>
        </p:nvGraphicFramePr>
        <p:xfrm>
          <a:off x="971600" y="1700808"/>
          <a:ext cx="8066088" cy="2809652"/>
        </p:xfrm>
        <a:graphic>
          <a:graphicData uri="http://schemas.openxmlformats.org/drawingml/2006/table">
            <a:tbl>
              <a:tblPr/>
              <a:tblGrid>
                <a:gridCol w="757238"/>
                <a:gridCol w="681037"/>
                <a:gridCol w="1184275"/>
                <a:gridCol w="1239838"/>
                <a:gridCol w="900112"/>
                <a:gridCol w="620713"/>
                <a:gridCol w="639762"/>
                <a:gridCol w="692150"/>
                <a:gridCol w="773113"/>
                <a:gridCol w="577850"/>
              </a:tblGrid>
              <a:tr h="43180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dirty="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dirty="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4304">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33CC"/>
                          </a:solidFill>
                          <a:effectLst/>
                          <a:latin typeface="Calibri" pitchFamily="34" charset="0"/>
                          <a:cs typeface="Times New Roman" pitchFamily="18" charset="0"/>
                        </a:rPr>
                        <a:t>TEMEL MAT</a:t>
                      </a:r>
                      <a:endParaRPr kumimoji="0" lang="tr-TR" sz="1300" b="1" i="0" u="none" strike="noStrike" cap="none" normalizeH="0" baseline="0" dirty="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33CC"/>
                          </a:solidFill>
                          <a:effectLst/>
                          <a:latin typeface="Calibri" pitchFamily="34" charset="0"/>
                          <a:cs typeface="Times New Roman" pitchFamily="18" charset="0"/>
                        </a:rPr>
                        <a:t>SOSYAL Bİ.</a:t>
                      </a:r>
                      <a:endParaRPr kumimoji="0" lang="tr-TR" sz="1300" b="1" i="0" u="none" strike="noStrike" cap="none" normalizeH="0" baseline="0" dirty="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33CC"/>
                          </a:solidFill>
                          <a:effectLst/>
                          <a:latin typeface="Calibri" pitchFamily="34" charset="0"/>
                          <a:cs typeface="Times New Roman" pitchFamily="18" charset="0"/>
                        </a:rPr>
                        <a:t>FEN BİL.</a:t>
                      </a:r>
                      <a:endParaRPr kumimoji="0" lang="tr-TR" sz="1300" b="1" i="0" u="none" strike="noStrike" cap="none" normalizeH="0" baseline="0" dirty="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GEO.</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FİZİK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KİMYA</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BİY</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57656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MF-3</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MF-4</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3321" name="Text Box 483"/>
          <p:cNvSpPr txBox="1">
            <a:spLocks noChangeArrowheads="1"/>
          </p:cNvSpPr>
          <p:nvPr/>
        </p:nvSpPr>
        <p:spPr bwMode="auto">
          <a:xfrm>
            <a:off x="900113" y="4581129"/>
            <a:ext cx="7848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fontAlgn="base" hangingPunct="1">
              <a:spcBef>
                <a:spcPct val="0"/>
              </a:spcBef>
              <a:spcAft>
                <a:spcPct val="0"/>
              </a:spcAft>
            </a:pPr>
            <a:r>
              <a:rPr lang="tr-TR" sz="1300" b="1" dirty="0" smtClean="0">
                <a:solidFill>
                  <a:srgbClr val="FF0000"/>
                </a:solidFill>
              </a:rPr>
              <a:t>MF–1 Puan türü:</a:t>
            </a:r>
            <a:r>
              <a:rPr lang="tr-TR" sz="1300" b="1" dirty="0" smtClean="0">
                <a:solidFill>
                  <a:srgbClr val="000000"/>
                </a:solidFill>
              </a:rPr>
              <a:t> </a:t>
            </a:r>
            <a:r>
              <a:rPr lang="tr-TR" sz="1300" b="1" dirty="0" err="1" smtClean="0">
                <a:solidFill>
                  <a:srgbClr val="000000"/>
                </a:solidFill>
              </a:rPr>
              <a:t>Aktüerya</a:t>
            </a:r>
            <a:r>
              <a:rPr lang="tr-TR" sz="1300" b="1" dirty="0" smtClean="0">
                <a:solidFill>
                  <a:srgbClr val="000000"/>
                </a:solidFill>
              </a:rPr>
              <a:t>, İstatistik, Matematik, Matematik Öğretmenliği, Matematik Mühendisliği, Astronomi ve Uzay Bilimleri gibi bölümler için kullanılacak.</a:t>
            </a:r>
          </a:p>
          <a:p>
            <a:pPr eaLnBrk="1" fontAlgn="base" hangingPunct="1">
              <a:spcBef>
                <a:spcPct val="0"/>
              </a:spcBef>
              <a:spcAft>
                <a:spcPct val="0"/>
              </a:spcAft>
            </a:pPr>
            <a:r>
              <a:rPr lang="tr-TR" sz="1300" b="1" dirty="0" smtClean="0">
                <a:solidFill>
                  <a:srgbClr val="FF0000"/>
                </a:solidFill>
              </a:rPr>
              <a:t>MF–2 Puan türü:</a:t>
            </a:r>
            <a:r>
              <a:rPr lang="tr-TR" sz="1300" b="1" dirty="0" smtClean="0">
                <a:solidFill>
                  <a:srgbClr val="000000"/>
                </a:solidFill>
              </a:rPr>
              <a:t> Biyoloji, Fizik, Kimya bölümleri, Biyoloji, Fizik Öğretmenlikleri, Fen Bilgisi Öğretmenliği, Su ürünleri Mühendisliği, Bahçe Bitkileri ve Zootekni gibi bölümler için kullanılacak.</a:t>
            </a:r>
          </a:p>
          <a:p>
            <a:pPr eaLnBrk="1" fontAlgn="base" hangingPunct="1">
              <a:spcBef>
                <a:spcPct val="0"/>
              </a:spcBef>
              <a:spcAft>
                <a:spcPct val="0"/>
              </a:spcAft>
            </a:pPr>
            <a:r>
              <a:rPr lang="tr-TR" sz="1300" b="1" dirty="0" smtClean="0">
                <a:solidFill>
                  <a:srgbClr val="FF0000"/>
                </a:solidFill>
              </a:rPr>
              <a:t>MF–3 Puan türü:</a:t>
            </a:r>
            <a:r>
              <a:rPr lang="tr-TR" sz="1300" b="1" dirty="0" smtClean="0">
                <a:solidFill>
                  <a:srgbClr val="000000"/>
                </a:solidFill>
              </a:rPr>
              <a:t> Tıp, Diş Hekimliği, Eczacılık, Genetik ve </a:t>
            </a:r>
            <a:r>
              <a:rPr lang="tr-TR" sz="1300" b="1" dirty="0" err="1" smtClean="0">
                <a:solidFill>
                  <a:srgbClr val="000000"/>
                </a:solidFill>
              </a:rPr>
              <a:t>Biyomühendislik</a:t>
            </a:r>
            <a:r>
              <a:rPr lang="tr-TR" sz="1300" b="1" dirty="0" smtClean="0">
                <a:solidFill>
                  <a:srgbClr val="000000"/>
                </a:solidFill>
              </a:rPr>
              <a:t>, Moleküler Biyoloji ve Genetik, Beslenme ve Diyetetik, </a:t>
            </a:r>
            <a:r>
              <a:rPr lang="tr-TR" sz="1300" b="1" dirty="0" err="1" smtClean="0">
                <a:solidFill>
                  <a:srgbClr val="000000"/>
                </a:solidFill>
              </a:rPr>
              <a:t>Odyoloji</a:t>
            </a:r>
            <a:r>
              <a:rPr lang="tr-TR" sz="1300" b="1" dirty="0" smtClean="0">
                <a:solidFill>
                  <a:srgbClr val="000000"/>
                </a:solidFill>
              </a:rPr>
              <a:t>, </a:t>
            </a:r>
            <a:r>
              <a:rPr lang="tr-TR" sz="1300" b="1" dirty="0" err="1" smtClean="0">
                <a:solidFill>
                  <a:srgbClr val="000000"/>
                </a:solidFill>
              </a:rPr>
              <a:t>Gerontoloji</a:t>
            </a:r>
            <a:r>
              <a:rPr lang="tr-TR" sz="1300" b="1" dirty="0" smtClean="0">
                <a:solidFill>
                  <a:srgbClr val="000000"/>
                </a:solidFill>
              </a:rPr>
              <a:t> ve Veteriner gibi bölümler için kullanılacak.</a:t>
            </a:r>
          </a:p>
          <a:p>
            <a:pPr eaLnBrk="1" fontAlgn="base" hangingPunct="1">
              <a:spcBef>
                <a:spcPct val="0"/>
              </a:spcBef>
              <a:spcAft>
                <a:spcPct val="0"/>
              </a:spcAft>
            </a:pPr>
            <a:r>
              <a:rPr lang="tr-TR" sz="1300" b="1" dirty="0" smtClean="0">
                <a:solidFill>
                  <a:srgbClr val="FF0000"/>
                </a:solidFill>
              </a:rPr>
              <a:t>MF–4 Puan türü:</a:t>
            </a:r>
            <a:r>
              <a:rPr lang="tr-TR" sz="1300" b="1" dirty="0" smtClean="0">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extLst>
      <p:ext uri="{BB962C8B-B14F-4D97-AF65-F5344CB8AC3E}">
        <p14:creationId xmlns:p14="http://schemas.microsoft.com/office/powerpoint/2010/main" val="147143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72"/>
          <p:cNvSpPr>
            <a:spLocks noGrp="1" noChangeArrowheads="1"/>
          </p:cNvSpPr>
          <p:nvPr>
            <p:ph type="title"/>
          </p:nvPr>
        </p:nvSpPr>
        <p:spPr/>
        <p:txBody>
          <a:bodyPr/>
          <a:lstStyle/>
          <a:p>
            <a:pPr eaLnBrk="1" hangingPunct="1"/>
            <a:r>
              <a:rPr lang="tr-TR" sz="3200" b="1" smtClean="0"/>
              <a:t>TM (EA) PUAN TÜRLERİ</a:t>
            </a:r>
          </a:p>
        </p:txBody>
      </p:sp>
      <p:graphicFrame>
        <p:nvGraphicFramePr>
          <p:cNvPr id="203126" name="Group 374"/>
          <p:cNvGraphicFramePr>
            <a:graphicFrameLocks noGrp="1"/>
          </p:cNvGraphicFramePr>
          <p:nvPr>
            <p:ph type="tbl" idx="1"/>
          </p:nvPr>
        </p:nvGraphicFramePr>
        <p:xfrm>
          <a:off x="467544" y="1700808"/>
          <a:ext cx="7958137" cy="2238383"/>
        </p:xfrm>
        <a:graphic>
          <a:graphicData uri="http://schemas.openxmlformats.org/drawingml/2006/table">
            <a:tbl>
              <a:tblPr/>
              <a:tblGrid>
                <a:gridCol w="808037"/>
                <a:gridCol w="728663"/>
                <a:gridCol w="1262062"/>
                <a:gridCol w="1323975"/>
                <a:gridCol w="963613"/>
                <a:gridCol w="663575"/>
                <a:gridCol w="682625"/>
                <a:gridCol w="722312"/>
                <a:gridCol w="803275"/>
              </a:tblGrid>
              <a:tr h="50466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dirty="0" smtClean="0">
                        <a:ln>
                          <a:noFill/>
                        </a:ln>
                        <a:solidFill>
                          <a:srgbClr val="FF0000"/>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dirty="0" smtClean="0">
                        <a:ln>
                          <a:noFill/>
                        </a:ln>
                        <a:solidFill>
                          <a:srgbClr val="FF0000"/>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3077">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TEMEL 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SOSYAL BİL.</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FEN BİL.</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GEO.</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T.DİLİ</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COĞ-1</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66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32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721">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TM-3</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T="45705" marB="45705"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29" name="Text Box 365"/>
          <p:cNvSpPr txBox="1">
            <a:spLocks noChangeArrowheads="1"/>
          </p:cNvSpPr>
          <p:nvPr/>
        </p:nvSpPr>
        <p:spPr bwMode="auto">
          <a:xfrm>
            <a:off x="900113" y="4365105"/>
            <a:ext cx="7848600"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fontAlgn="base" hangingPunct="1">
              <a:spcBef>
                <a:spcPct val="0"/>
              </a:spcBef>
              <a:spcAft>
                <a:spcPct val="0"/>
              </a:spcAft>
            </a:pPr>
            <a:r>
              <a:rPr lang="tr-TR" sz="1500" b="1" dirty="0" smtClean="0">
                <a:solidFill>
                  <a:srgbClr val="FF0000"/>
                </a:solidFill>
              </a:rPr>
              <a:t>TM–1 Puan türü:</a:t>
            </a:r>
            <a:r>
              <a:rPr lang="tr-TR" sz="1500" b="1" dirty="0" smtClean="0">
                <a:solidFill>
                  <a:srgbClr val="000000"/>
                </a:solidFill>
              </a:rPr>
              <a:t> İktisat, İşletme, Maliye, ÇEKO, Ekonometri, Bankacılık ve Sigortacılık (Fakülte) Turizm ve Otelcilik (Fakülte), İç Mimarlık ve Çevre Tasarımı gibi bölümler için kullanılacak.</a:t>
            </a:r>
          </a:p>
          <a:p>
            <a:pPr eaLnBrk="1" fontAlgn="base" hangingPunct="1">
              <a:spcBef>
                <a:spcPct val="0"/>
              </a:spcBef>
              <a:spcAft>
                <a:spcPct val="0"/>
              </a:spcAft>
            </a:pPr>
            <a:endParaRPr lang="tr-TR" sz="800" b="1" dirty="0" smtClean="0">
              <a:solidFill>
                <a:srgbClr val="FF0000"/>
              </a:solidFill>
            </a:endParaRPr>
          </a:p>
          <a:p>
            <a:pPr eaLnBrk="1" fontAlgn="base" hangingPunct="1">
              <a:spcBef>
                <a:spcPct val="0"/>
              </a:spcBef>
              <a:spcAft>
                <a:spcPct val="0"/>
              </a:spcAft>
            </a:pPr>
            <a:r>
              <a:rPr lang="tr-TR" sz="1500" b="1" dirty="0" smtClean="0">
                <a:solidFill>
                  <a:srgbClr val="FF0000"/>
                </a:solidFill>
              </a:rPr>
              <a:t>TM–2 Puan türü:</a:t>
            </a:r>
            <a:r>
              <a:rPr lang="tr-TR" sz="1500" b="1" dirty="0" smtClean="0">
                <a:solidFill>
                  <a:srgbClr val="000000"/>
                </a:solidFill>
              </a:rPr>
              <a:t> Hukuk, Kamu Yönetimi, Uluslararası İlişkiler ve Sınıf Öğretmenliği gibi bölümler için kullanılacak.</a:t>
            </a:r>
          </a:p>
          <a:p>
            <a:pPr eaLnBrk="1" fontAlgn="base" hangingPunct="1">
              <a:spcBef>
                <a:spcPct val="0"/>
              </a:spcBef>
              <a:spcAft>
                <a:spcPct val="0"/>
              </a:spcAft>
            </a:pPr>
            <a:endParaRPr lang="tr-TR" sz="800" b="1" dirty="0" smtClean="0">
              <a:solidFill>
                <a:srgbClr val="000000"/>
              </a:solidFill>
            </a:endParaRPr>
          </a:p>
          <a:p>
            <a:pPr eaLnBrk="1" fontAlgn="base" hangingPunct="1">
              <a:spcBef>
                <a:spcPct val="0"/>
              </a:spcBef>
              <a:spcAft>
                <a:spcPct val="0"/>
              </a:spcAft>
            </a:pPr>
            <a:r>
              <a:rPr lang="tr-TR" sz="1500" b="1" dirty="0" smtClean="0">
                <a:solidFill>
                  <a:srgbClr val="FF0000"/>
                </a:solidFill>
              </a:rPr>
              <a:t>TM–3 Puan türü:</a:t>
            </a:r>
            <a:r>
              <a:rPr lang="tr-TR" sz="1500" b="1" dirty="0" smtClean="0">
                <a:solidFill>
                  <a:srgbClr val="000000"/>
                </a:solidFill>
              </a:rPr>
              <a:t> Psikoloji, Sosyoloji, Felsefe, Rehberlik ve Psikolojik Danışmanlık, Sosyal Hizmet, Antropoloji, Arkeoloji gibi bölümler için kullanılacak.</a:t>
            </a:r>
          </a:p>
        </p:txBody>
      </p:sp>
    </p:spTree>
    <p:extLst>
      <p:ext uri="{BB962C8B-B14F-4D97-AF65-F5344CB8AC3E}">
        <p14:creationId xmlns:p14="http://schemas.microsoft.com/office/powerpoint/2010/main" val="2195963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79748" y="346478"/>
            <a:ext cx="7702550" cy="1368127"/>
          </a:xfrm>
          <a:noFill/>
        </p:spPr>
        <p:txBody>
          <a:bodyPr>
            <a:normAutofit fontScale="90000"/>
          </a:bodyPr>
          <a:lstStyle/>
          <a:p>
            <a:r>
              <a:rPr lang="tr-TR" sz="4300" b="1" dirty="0" smtClean="0">
                <a:solidFill>
                  <a:schemeClr val="bg2">
                    <a:lumMod val="50000"/>
                  </a:schemeClr>
                </a:solidFill>
              </a:rPr>
              <a:t>YANLIŞ </a:t>
            </a:r>
            <a:r>
              <a:rPr lang="tr-TR" sz="4300" b="1" dirty="0">
                <a:solidFill>
                  <a:schemeClr val="bg2">
                    <a:lumMod val="50000"/>
                  </a:schemeClr>
                </a:solidFill>
              </a:rPr>
              <a:t>KIYILARDA YÜZMEYELİM!!!!!!!!!!</a:t>
            </a:r>
          </a:p>
        </p:txBody>
      </p:sp>
      <p:sp>
        <p:nvSpPr>
          <p:cNvPr id="70659" name="Rectangle 3"/>
          <p:cNvSpPr>
            <a:spLocks noGrp="1" noChangeArrowheads="1"/>
          </p:cNvSpPr>
          <p:nvPr>
            <p:ph idx="1"/>
          </p:nvPr>
        </p:nvSpPr>
        <p:spPr>
          <a:xfrm>
            <a:off x="1403648" y="2636912"/>
            <a:ext cx="6978650" cy="3657600"/>
          </a:xfrm>
        </p:spPr>
        <p:txBody>
          <a:bodyPr>
            <a:normAutofit fontScale="92500" lnSpcReduction="20000"/>
          </a:bodyPr>
          <a:lstStyle/>
          <a:p>
            <a:pPr>
              <a:lnSpc>
                <a:spcPct val="80000"/>
              </a:lnSpc>
              <a:buFontTx/>
              <a:buNone/>
            </a:pPr>
            <a:r>
              <a:rPr lang="tr-TR" sz="1800" dirty="0"/>
              <a:t>                 </a:t>
            </a:r>
          </a:p>
          <a:p>
            <a:pPr>
              <a:lnSpc>
                <a:spcPct val="80000"/>
              </a:lnSpc>
            </a:pPr>
            <a:endParaRPr lang="tr-TR" sz="1800" dirty="0"/>
          </a:p>
          <a:p>
            <a:pPr>
              <a:lnSpc>
                <a:spcPct val="80000"/>
              </a:lnSpc>
            </a:pPr>
            <a:endParaRPr lang="tr-TR" sz="1800" dirty="0"/>
          </a:p>
          <a:p>
            <a:pPr>
              <a:lnSpc>
                <a:spcPct val="80000"/>
              </a:lnSpc>
            </a:pPr>
            <a:endParaRPr lang="tr-TR" sz="2400" dirty="0">
              <a:solidFill>
                <a:srgbClr val="CC0099"/>
              </a:solidFill>
            </a:endParaRPr>
          </a:p>
          <a:p>
            <a:pPr>
              <a:lnSpc>
                <a:spcPct val="80000"/>
              </a:lnSpc>
            </a:pPr>
            <a:endParaRPr lang="tr-TR" sz="2400" dirty="0">
              <a:solidFill>
                <a:srgbClr val="CC0099"/>
              </a:solidFill>
            </a:endParaRPr>
          </a:p>
          <a:p>
            <a:pPr>
              <a:lnSpc>
                <a:spcPct val="80000"/>
              </a:lnSpc>
            </a:pPr>
            <a:endParaRPr lang="tr-TR" sz="2800" dirty="0">
              <a:solidFill>
                <a:srgbClr val="CC0099"/>
              </a:solidFill>
            </a:endParaRPr>
          </a:p>
          <a:p>
            <a:pPr>
              <a:lnSpc>
                <a:spcPct val="80000"/>
              </a:lnSpc>
            </a:pPr>
            <a:r>
              <a:rPr lang="tr-TR" sz="2800" dirty="0"/>
              <a:t>Yapacağımız yanlış bir </a:t>
            </a:r>
            <a:r>
              <a:rPr lang="tr-TR" sz="2800" dirty="0" smtClean="0"/>
              <a:t>ders </a:t>
            </a:r>
            <a:r>
              <a:rPr lang="tr-TR" sz="2800" dirty="0"/>
              <a:t>seçimi üniversitede yanlış bölümlere,</a:t>
            </a:r>
          </a:p>
          <a:p>
            <a:pPr>
              <a:lnSpc>
                <a:spcPct val="80000"/>
              </a:lnSpc>
            </a:pPr>
            <a:r>
              <a:rPr lang="tr-TR" sz="2800" dirty="0"/>
              <a:t>Hayatta yanlış atılımlara, </a:t>
            </a:r>
          </a:p>
          <a:p>
            <a:pPr>
              <a:lnSpc>
                <a:spcPct val="80000"/>
              </a:lnSpc>
            </a:pPr>
            <a:r>
              <a:rPr lang="tr-TR" sz="2800" dirty="0"/>
              <a:t>Dolayısıyla mutsuz bir hayata  yol açacaktır.</a:t>
            </a:r>
          </a:p>
        </p:txBody>
      </p:sp>
      <p:pic>
        <p:nvPicPr>
          <p:cNvPr id="70660" name="Picture 4" descr="MCj03433910000[1]"/>
          <p:cNvPicPr>
            <a:picLocks noChangeAspect="1" noChangeArrowheads="1"/>
          </p:cNvPicPr>
          <p:nvPr/>
        </p:nvPicPr>
        <p:blipFill>
          <a:blip r:embed="rId2" cstate="print"/>
          <a:srcRect/>
          <a:stretch>
            <a:fillRect/>
          </a:stretch>
        </p:blipFill>
        <p:spPr bwMode="auto">
          <a:xfrm>
            <a:off x="2915816" y="2420888"/>
            <a:ext cx="2952750" cy="1771650"/>
          </a:xfrm>
          <a:prstGeom prst="rect">
            <a:avLst/>
          </a:prstGeom>
          <a:solidFill>
            <a:schemeClr val="tx2"/>
          </a:solid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0660"/>
                                        </p:tgtEl>
                                        <p:attrNameLst>
                                          <p:attrName>style.visibility</p:attrName>
                                        </p:attrNameLst>
                                      </p:cBhvr>
                                      <p:to>
                                        <p:strVal val="visible"/>
                                      </p:to>
                                    </p:set>
                                    <p:anim calcmode="lin" valueType="num">
                                      <p:cBhvr additive="base">
                                        <p:cTn id="7" dur="500" fill="hold"/>
                                        <p:tgtEl>
                                          <p:spTgt spid="70660"/>
                                        </p:tgtEl>
                                        <p:attrNameLst>
                                          <p:attrName>ppt_x</p:attrName>
                                        </p:attrNameLst>
                                      </p:cBhvr>
                                      <p:tavLst>
                                        <p:tav tm="0">
                                          <p:val>
                                            <p:strVal val="0-#ppt_w/2"/>
                                          </p:val>
                                        </p:tav>
                                        <p:tav tm="100000">
                                          <p:val>
                                            <p:strVal val="#ppt_x"/>
                                          </p:val>
                                        </p:tav>
                                      </p:tavLst>
                                    </p:anim>
                                    <p:anim calcmode="lin" valueType="num">
                                      <p:cBhvr additive="base">
                                        <p:cTn id="8" dur="500" fill="hold"/>
                                        <p:tgtEl>
                                          <p:spTgt spid="706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70660"/>
                                        </p:tgtEl>
                                        <p:attrNameLst>
                                          <p:attrName>style.visibility</p:attrName>
                                        </p:attrNameLst>
                                      </p:cBhvr>
                                      <p:to>
                                        <p:strVal val="visible"/>
                                      </p:to>
                                    </p:set>
                                    <p:animEffect transition="in" filter="diamond(in)">
                                      <p:cBhvr>
                                        <p:cTn id="13" dur="2000"/>
                                        <p:tgtEl>
                                          <p:spTgt spid="706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70658"/>
                                        </p:tgtEl>
                                        <p:attrNameLst>
                                          <p:attrName>style.visibility</p:attrName>
                                        </p:attrNameLst>
                                      </p:cBhvr>
                                      <p:to>
                                        <p:strVal val="visible"/>
                                      </p:to>
                                    </p:set>
                                    <p:animEffect transition="in" filter="diamond(in)">
                                      <p:cBhvr>
                                        <p:cTn id="18" dur="2000"/>
                                        <p:tgtEl>
                                          <p:spTgt spid="7065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0659">
                                            <p:txEl>
                                              <p:pRg st="0" end="0"/>
                                            </p:txEl>
                                          </p:spTgt>
                                        </p:tgtEl>
                                        <p:attrNameLst>
                                          <p:attrName>style.visibility</p:attrName>
                                        </p:attrNameLst>
                                      </p:cBhvr>
                                      <p:to>
                                        <p:strVal val="visible"/>
                                      </p:to>
                                    </p:set>
                                    <p:animEffect transition="in" filter="diamond(in)">
                                      <p:cBhvr>
                                        <p:cTn id="23" dur="2000"/>
                                        <p:tgtEl>
                                          <p:spTgt spid="7065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0659">
                                            <p:txEl>
                                              <p:pRg st="6" end="6"/>
                                            </p:txEl>
                                          </p:spTgt>
                                        </p:tgtEl>
                                        <p:attrNameLst>
                                          <p:attrName>style.visibility</p:attrName>
                                        </p:attrNameLst>
                                      </p:cBhvr>
                                      <p:to>
                                        <p:strVal val="visible"/>
                                      </p:to>
                                    </p:set>
                                    <p:animEffect transition="in" filter="diamond(in)">
                                      <p:cBhvr>
                                        <p:cTn id="28" dur="2000"/>
                                        <p:tgtEl>
                                          <p:spTgt spid="70659">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70659">
                                            <p:txEl>
                                              <p:pRg st="7" end="7"/>
                                            </p:txEl>
                                          </p:spTgt>
                                        </p:tgtEl>
                                        <p:attrNameLst>
                                          <p:attrName>style.visibility</p:attrName>
                                        </p:attrNameLst>
                                      </p:cBhvr>
                                      <p:to>
                                        <p:strVal val="visible"/>
                                      </p:to>
                                    </p:set>
                                    <p:animEffect transition="in" filter="diamond(in)">
                                      <p:cBhvr>
                                        <p:cTn id="33" dur="2000"/>
                                        <p:tgtEl>
                                          <p:spTgt spid="70659">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70659">
                                            <p:txEl>
                                              <p:pRg st="8" end="8"/>
                                            </p:txEl>
                                          </p:spTgt>
                                        </p:tgtEl>
                                        <p:attrNameLst>
                                          <p:attrName>style.visibility</p:attrName>
                                        </p:attrNameLst>
                                      </p:cBhvr>
                                      <p:to>
                                        <p:strVal val="visible"/>
                                      </p:to>
                                    </p:set>
                                    <p:animEffect transition="in" filter="diamond(in)">
                                      <p:cBhvr>
                                        <p:cTn id="38" dur="2000"/>
                                        <p:tgtEl>
                                          <p:spTgt spid="706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sz="3200" b="1" smtClean="0"/>
              <a:t>TS (SÖZEL) PUAN TÜRLERİ</a:t>
            </a:r>
          </a:p>
        </p:txBody>
      </p:sp>
      <p:graphicFrame>
        <p:nvGraphicFramePr>
          <p:cNvPr id="205389" name="Group 589"/>
          <p:cNvGraphicFramePr>
            <a:graphicFrameLocks noGrp="1"/>
          </p:cNvGraphicFramePr>
          <p:nvPr>
            <p:ph type="tbl" idx="1"/>
          </p:nvPr>
        </p:nvGraphicFramePr>
        <p:xfrm>
          <a:off x="467544" y="1844824"/>
          <a:ext cx="7958138" cy="2303462"/>
        </p:xfrm>
        <a:graphic>
          <a:graphicData uri="http://schemas.openxmlformats.org/drawingml/2006/table">
            <a:tbl>
              <a:tblPr/>
              <a:tblGrid>
                <a:gridCol w="733425"/>
                <a:gridCol w="635000"/>
                <a:gridCol w="1077913"/>
                <a:gridCol w="1138237"/>
                <a:gridCol w="828675"/>
                <a:gridCol w="700088"/>
                <a:gridCol w="719137"/>
                <a:gridCol w="720725"/>
                <a:gridCol w="719138"/>
                <a:gridCol w="685800"/>
              </a:tblGrid>
              <a:tr h="4937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dirty="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6262">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TEMEL MAT</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SOSYALBİL.</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FEN BİL</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T.DİLİ</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COĞ-2</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TARİH</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COĞ-2</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FEL G.</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65881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TS-1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TS-2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5347" name="Text Box 577"/>
          <p:cNvSpPr txBox="1">
            <a:spLocks noChangeArrowheads="1"/>
          </p:cNvSpPr>
          <p:nvPr/>
        </p:nvSpPr>
        <p:spPr bwMode="auto">
          <a:xfrm>
            <a:off x="827088" y="4509120"/>
            <a:ext cx="805021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fontAlgn="base" hangingPunct="1">
              <a:spcBef>
                <a:spcPct val="50000"/>
              </a:spcBef>
              <a:spcAft>
                <a:spcPct val="0"/>
              </a:spcAft>
            </a:pPr>
            <a:r>
              <a:rPr lang="tr-TR" sz="1800" b="1" dirty="0" smtClean="0">
                <a:solidFill>
                  <a:srgbClr val="FF0000"/>
                </a:solidFill>
              </a:rPr>
              <a:t>TS–1 Puan türü:</a:t>
            </a:r>
            <a:r>
              <a:rPr lang="tr-TR" sz="1800" b="1" dirty="0" smtClean="0">
                <a:solidFill>
                  <a:srgbClr val="000000"/>
                </a:solidFill>
              </a:rPr>
              <a:t> Coğrafya, Sosyal Bilgiler Öğretmenliği, Radyo ve Televizyon, Halkla İlişkiler, Gazetecilik gibi bölümler için kullanılacak.</a:t>
            </a:r>
          </a:p>
          <a:p>
            <a:pPr eaLnBrk="1" fontAlgn="base" hangingPunct="1">
              <a:spcBef>
                <a:spcPct val="50000"/>
              </a:spcBef>
              <a:spcAft>
                <a:spcPct val="0"/>
              </a:spcAft>
            </a:pPr>
            <a:r>
              <a:rPr lang="tr-TR" sz="1800" b="1" dirty="0" smtClean="0">
                <a:solidFill>
                  <a:srgbClr val="FF0000"/>
                </a:solidFill>
              </a:rPr>
              <a:t>TS–2 Puan türü:</a:t>
            </a:r>
            <a:r>
              <a:rPr lang="tr-TR" sz="1800" b="1" dirty="0" smtClean="0">
                <a:solidFill>
                  <a:srgbClr val="000000"/>
                </a:solidFill>
              </a:rPr>
              <a:t> Türkçe öğretmenliği, Türk Dili ve Edebiyatı, Tarih, Sanat Tarihi, Sümeroloji, Hititoloji gibi bölümler için kullanılacak.</a:t>
            </a:r>
            <a:br>
              <a:rPr lang="tr-TR" sz="1800" b="1" dirty="0" smtClean="0">
                <a:solidFill>
                  <a:srgbClr val="000000"/>
                </a:solidFill>
              </a:rPr>
            </a:br>
            <a:r>
              <a:rPr lang="tr-TR" sz="1800" dirty="0" smtClean="0">
                <a:solidFill>
                  <a:srgbClr val="003366"/>
                </a:solidFill>
              </a:rPr>
              <a:t/>
            </a:r>
            <a:br>
              <a:rPr lang="tr-TR" sz="1800" dirty="0" smtClean="0">
                <a:solidFill>
                  <a:srgbClr val="003366"/>
                </a:solidFill>
              </a:rPr>
            </a:br>
            <a:endParaRPr lang="tr-TR" sz="1800" dirty="0" smtClean="0">
              <a:solidFill>
                <a:srgbClr val="003366"/>
              </a:solidFill>
            </a:endParaRPr>
          </a:p>
        </p:txBody>
      </p:sp>
    </p:spTree>
    <p:extLst>
      <p:ext uri="{BB962C8B-B14F-4D97-AF65-F5344CB8AC3E}">
        <p14:creationId xmlns:p14="http://schemas.microsoft.com/office/powerpoint/2010/main" val="3924270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tr-TR" sz="3200" b="1" dirty="0" smtClean="0"/>
              <a:t>YABANCI DİL PUAN TÜRLERİ</a:t>
            </a:r>
          </a:p>
        </p:txBody>
      </p:sp>
      <p:graphicFrame>
        <p:nvGraphicFramePr>
          <p:cNvPr id="210008" name="Group 1112"/>
          <p:cNvGraphicFramePr>
            <a:graphicFrameLocks noGrp="1"/>
          </p:cNvGraphicFramePr>
          <p:nvPr>
            <p:ph type="tbl" idx="1"/>
          </p:nvPr>
        </p:nvGraphicFramePr>
        <p:xfrm>
          <a:off x="611560" y="1484784"/>
          <a:ext cx="7958138" cy="1801813"/>
        </p:xfrm>
        <a:graphic>
          <a:graphicData uri="http://schemas.openxmlformats.org/drawingml/2006/table">
            <a:tbl>
              <a:tblPr/>
              <a:tblGrid>
                <a:gridCol w="1128713"/>
                <a:gridCol w="1000125"/>
                <a:gridCol w="1739900"/>
                <a:gridCol w="1820862"/>
                <a:gridCol w="1328738"/>
                <a:gridCol w="939800"/>
              </a:tblGrid>
              <a:tr h="42687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tab pos="0" algn="l"/>
                        </a:tabLst>
                      </a:pPr>
                      <a:r>
                        <a:rPr kumimoji="0" lang="tr-TR" sz="1500" b="1" i="0" u="none" strike="noStrike" cap="none" normalizeH="0" baseline="0" dirty="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dirty="0" smtClean="0">
                        <a:ln>
                          <a:noFill/>
                        </a:ln>
                        <a:solidFill>
                          <a:srgbClr val="FF0000"/>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dirty="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8383">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TÜRKÇE</a:t>
                      </a: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TEMEL MAT</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FEN BİL.İMLERİ</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Y.DİL</a:t>
                      </a: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889">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DİL-1</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889">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DİL-2</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7478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DİL-3</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48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20</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23" name="Text Box 184"/>
          <p:cNvSpPr txBox="1">
            <a:spLocks noChangeArrowheads="1"/>
          </p:cNvSpPr>
          <p:nvPr/>
        </p:nvSpPr>
        <p:spPr bwMode="auto">
          <a:xfrm>
            <a:off x="755650" y="3573016"/>
            <a:ext cx="7921625"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fontAlgn="base" hangingPunct="1">
              <a:spcBef>
                <a:spcPct val="0"/>
              </a:spcBef>
              <a:spcAft>
                <a:spcPct val="0"/>
              </a:spcAft>
            </a:pPr>
            <a:r>
              <a:rPr lang="tr-TR" sz="1300" b="1" dirty="0" smtClean="0">
                <a:solidFill>
                  <a:srgbClr val="FF0000"/>
                </a:solidFill>
              </a:rPr>
              <a:t>DİL–1 puan türü:</a:t>
            </a:r>
            <a:r>
              <a:rPr lang="tr-TR" sz="1300" b="1" dirty="0" smtClean="0">
                <a:solidFill>
                  <a:srgbClr val="000000"/>
                </a:solidFill>
              </a:rPr>
              <a:t> İngilizce, Almanca ve Fransızca Öğretmenlikleri, Amerikan Kültürü ve an.), İngiliz Dil Bilimi, Karşılaştırmalı Edebiyat (Alm., İng., </a:t>
            </a:r>
            <a:r>
              <a:rPr lang="tr-TR" sz="1300" b="1" dirty="0" err="1" smtClean="0">
                <a:solidFill>
                  <a:srgbClr val="000000"/>
                </a:solidFill>
              </a:rPr>
              <a:t>Fran</a:t>
            </a:r>
            <a:r>
              <a:rPr lang="tr-TR" sz="1300" b="1" dirty="0" smtClean="0">
                <a:solidFill>
                  <a:srgbClr val="000000"/>
                </a:solidFill>
              </a:rPr>
              <a:t>.), Mütercim-</a:t>
            </a:r>
            <a:r>
              <a:rPr lang="tr-TR" sz="1300" b="1" dirty="0" err="1" smtClean="0">
                <a:solidFill>
                  <a:srgbClr val="000000"/>
                </a:solidFill>
              </a:rPr>
              <a:t>TercümanEdebiyatı</a:t>
            </a:r>
            <a:r>
              <a:rPr lang="tr-TR" sz="1300" b="1" dirty="0" smtClean="0">
                <a:solidFill>
                  <a:srgbClr val="000000"/>
                </a:solidFill>
              </a:rPr>
              <a:t>, İngiliz Dili ve Edebiyatı, Alman Dili ve Edebiyatı, Fransız Dili ve Edebiyatı, </a:t>
            </a:r>
            <a:r>
              <a:rPr lang="tr-TR" sz="1300" b="1" dirty="0" err="1" smtClean="0">
                <a:solidFill>
                  <a:srgbClr val="000000"/>
                </a:solidFill>
              </a:rPr>
              <a:t>Çeviribilim</a:t>
            </a:r>
            <a:r>
              <a:rPr lang="tr-TR" sz="1300" b="1" dirty="0" smtClean="0">
                <a:solidFill>
                  <a:srgbClr val="000000"/>
                </a:solidFill>
              </a:rPr>
              <a:t> (Alm., İng, </a:t>
            </a:r>
            <a:r>
              <a:rPr lang="tr-TR" sz="1300" b="1" dirty="0" err="1" smtClean="0">
                <a:solidFill>
                  <a:srgbClr val="000000"/>
                </a:solidFill>
              </a:rPr>
              <a:t>Frlık</a:t>
            </a:r>
            <a:r>
              <a:rPr lang="tr-TR" sz="1300" b="1" dirty="0" smtClean="0">
                <a:solidFill>
                  <a:srgbClr val="000000"/>
                </a:solidFill>
              </a:rPr>
              <a:t> (Alm., İng., </a:t>
            </a:r>
            <a:r>
              <a:rPr lang="tr-TR" sz="1300" b="1" dirty="0" err="1" smtClean="0">
                <a:solidFill>
                  <a:srgbClr val="000000"/>
                </a:solidFill>
              </a:rPr>
              <a:t>Fran</a:t>
            </a:r>
            <a:r>
              <a:rPr lang="tr-TR" sz="1300" b="1" dirty="0" smtClean="0">
                <a:solidFill>
                  <a:srgbClr val="000000"/>
                </a:solidFill>
              </a:rPr>
              <a:t>.), Turizm Rehberliği (Alm., İng., </a:t>
            </a:r>
            <a:r>
              <a:rPr lang="tr-TR" sz="1300" b="1" dirty="0" err="1" smtClean="0">
                <a:solidFill>
                  <a:srgbClr val="000000"/>
                </a:solidFill>
              </a:rPr>
              <a:t>Fran</a:t>
            </a:r>
            <a:r>
              <a:rPr lang="tr-TR" sz="1300" b="1" dirty="0" smtClean="0">
                <a:solidFill>
                  <a:srgbClr val="000000"/>
                </a:solidFill>
              </a:rPr>
              <a:t>.)</a:t>
            </a:r>
            <a:br>
              <a:rPr lang="tr-TR" sz="1300" b="1" dirty="0" smtClean="0">
                <a:solidFill>
                  <a:srgbClr val="000000"/>
                </a:solidFill>
              </a:rPr>
            </a:br>
            <a:r>
              <a:rPr lang="tr-TR" sz="1300" b="1" dirty="0" smtClean="0">
                <a:solidFill>
                  <a:srgbClr val="FF0000"/>
                </a:solidFill>
              </a:rPr>
              <a:t>DİL–2 puan türü:</a:t>
            </a:r>
            <a:r>
              <a:rPr lang="tr-TR" sz="1300" b="1" dirty="0" smtClean="0">
                <a:solidFill>
                  <a:srgbClr val="000000"/>
                </a:solidFill>
              </a:rPr>
              <a:t> Arnavutça, Boşnakça, Bulgar Dili ve Edebiyatı, Çağdaş Yunan Dili ve Edebiyatı, </a:t>
            </a:r>
            <a:r>
              <a:rPr lang="tr-TR" sz="1300" b="1" dirty="0" err="1" smtClean="0">
                <a:solidFill>
                  <a:srgbClr val="000000"/>
                </a:solidFill>
              </a:rPr>
              <a:t>Çeviribilim</a:t>
            </a:r>
            <a:r>
              <a:rPr lang="tr-TR" sz="1300" b="1" dirty="0" smtClean="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eaLnBrk="1" fontAlgn="base" hangingPunct="1">
              <a:spcBef>
                <a:spcPct val="0"/>
              </a:spcBef>
              <a:spcAft>
                <a:spcPct val="0"/>
              </a:spcAft>
            </a:pPr>
            <a:r>
              <a:rPr lang="tr-TR" sz="1300" b="1" dirty="0" smtClean="0">
                <a:solidFill>
                  <a:srgbClr val="FF0000"/>
                </a:solidFill>
              </a:rPr>
              <a:t>DİL–3 puan türü:</a:t>
            </a:r>
            <a:r>
              <a:rPr lang="tr-TR" sz="1300" dirty="0" smtClean="0">
                <a:solidFill>
                  <a:srgbClr val="003366"/>
                </a:solidFill>
              </a:rPr>
              <a:t> </a:t>
            </a:r>
            <a:r>
              <a:rPr lang="tr-TR" sz="1300" b="1" dirty="0" smtClean="0">
                <a:solidFill>
                  <a:srgbClr val="000000"/>
                </a:solidFill>
              </a:rPr>
              <a:t>Arap dili ve edebiyatı, Arapça öğretmenliği, </a:t>
            </a:r>
            <a:r>
              <a:rPr lang="tr-TR" sz="1300" b="1" dirty="0" err="1" smtClean="0">
                <a:solidFill>
                  <a:srgbClr val="000000"/>
                </a:solidFill>
              </a:rPr>
              <a:t>Çeviribilim</a:t>
            </a:r>
            <a:r>
              <a:rPr lang="tr-TR" sz="1300" b="1" dirty="0" smtClean="0">
                <a:solidFill>
                  <a:srgbClr val="000000"/>
                </a:solidFill>
              </a:rPr>
              <a:t> (Doğu Dilleri), Çin Dili ve Edebiyatı, Fars Dili ve Edebiyatı, Dilbilim (Doğu Dilleri), Gürcü Dili ve Edebiyatı, Hindoloji, </a:t>
            </a:r>
            <a:r>
              <a:rPr lang="tr-TR" sz="1300" b="1" dirty="0" err="1" smtClean="0">
                <a:solidFill>
                  <a:srgbClr val="000000"/>
                </a:solidFill>
              </a:rPr>
              <a:t>Hungaroloji</a:t>
            </a:r>
            <a:r>
              <a:rPr lang="tr-TR" sz="1300" b="1" dirty="0" smtClean="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p>
        </p:txBody>
      </p:sp>
    </p:spTree>
    <p:extLst>
      <p:ext uri="{BB962C8B-B14F-4D97-AF65-F5344CB8AC3E}">
        <p14:creationId xmlns:p14="http://schemas.microsoft.com/office/powerpoint/2010/main" val="2480533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Line 2"/>
          <p:cNvSpPr>
            <a:spLocks noChangeShapeType="1"/>
          </p:cNvSpPr>
          <p:nvPr/>
        </p:nvSpPr>
        <p:spPr bwMode="auto">
          <a:xfrm>
            <a:off x="5145088" y="349250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mtClean="0">
              <a:solidFill>
                <a:srgbClr val="000000"/>
              </a:solidFill>
            </a:endParaRPr>
          </a:p>
        </p:txBody>
      </p:sp>
      <p:sp>
        <p:nvSpPr>
          <p:cNvPr id="92163" name="Line 3"/>
          <p:cNvSpPr>
            <a:spLocks noChangeShapeType="1"/>
          </p:cNvSpPr>
          <p:nvPr/>
        </p:nvSpPr>
        <p:spPr bwMode="auto">
          <a:xfrm>
            <a:off x="5929313" y="39814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mtClean="0">
              <a:solidFill>
                <a:srgbClr val="000000"/>
              </a:solidFill>
            </a:endParaRPr>
          </a:p>
        </p:txBody>
      </p:sp>
      <p:graphicFrame>
        <p:nvGraphicFramePr>
          <p:cNvPr id="92302" name="Group 142"/>
          <p:cNvGraphicFramePr>
            <a:graphicFrameLocks noGrp="1"/>
          </p:cNvGraphicFramePr>
          <p:nvPr>
            <p:extLst>
              <p:ext uri="{D42A27DB-BD31-4B8C-83A1-F6EECF244321}">
                <p14:modId xmlns:p14="http://schemas.microsoft.com/office/powerpoint/2010/main" val="742992083"/>
              </p:ext>
            </p:extLst>
          </p:nvPr>
        </p:nvGraphicFramePr>
        <p:xfrm>
          <a:off x="1043608" y="548680"/>
          <a:ext cx="6768753" cy="1371600"/>
        </p:xfrm>
        <a:graphic>
          <a:graphicData uri="http://schemas.openxmlformats.org/drawingml/2006/table">
            <a:tbl>
              <a:tblPr/>
              <a:tblGrid>
                <a:gridCol w="1182409"/>
                <a:gridCol w="1314573"/>
                <a:gridCol w="2251530"/>
                <a:gridCol w="2020241"/>
              </a:tblGrid>
              <a:tr h="173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80"/>
                          </a:solidFill>
                          <a:effectLst/>
                          <a:latin typeface="Arial Tur" charset="-94"/>
                          <a:cs typeface="Arial" pitchFamily="34" charset="0"/>
                        </a:rPr>
                        <a:t>LYS - 1</a:t>
                      </a:r>
                      <a:endParaRPr kumimoji="0" lang="tr-TR" sz="12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Matematik</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Geometri</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173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LYS - 2</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Fizik</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80"/>
                          </a:solidFill>
                          <a:effectLst/>
                          <a:latin typeface="Arial Tur" charset="-94"/>
                          <a:cs typeface="Arial" pitchFamily="34" charset="0"/>
                        </a:rPr>
                        <a:t>Kimya</a:t>
                      </a:r>
                      <a:endParaRPr kumimoji="0" lang="tr-TR" sz="12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Biyoloji</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73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LYS - 3</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80"/>
                          </a:solidFill>
                          <a:effectLst/>
                          <a:latin typeface="Arial Tur" charset="-94"/>
                          <a:cs typeface="Arial" pitchFamily="34" charset="0"/>
                        </a:rPr>
                        <a:t>Türk Dili ve </a:t>
                      </a:r>
                      <a:r>
                        <a:rPr kumimoji="0" lang="tr-TR" sz="1200" b="1" i="0" u="none" strike="noStrike" cap="none" normalizeH="0" baseline="0" dirty="0" err="1" smtClean="0">
                          <a:ln>
                            <a:noFill/>
                          </a:ln>
                          <a:solidFill>
                            <a:srgbClr val="000080"/>
                          </a:solidFill>
                          <a:effectLst/>
                          <a:latin typeface="Arial Tur" charset="-94"/>
                          <a:cs typeface="Arial" pitchFamily="34" charset="0"/>
                        </a:rPr>
                        <a:t>Edeb</a:t>
                      </a:r>
                      <a:r>
                        <a:rPr kumimoji="0" lang="tr-TR" sz="1200" b="1" i="0" u="none" strike="noStrike" cap="none" normalizeH="0" baseline="0" dirty="0" smtClean="0">
                          <a:ln>
                            <a:noFill/>
                          </a:ln>
                          <a:solidFill>
                            <a:srgbClr val="000080"/>
                          </a:solidFill>
                          <a:effectLst/>
                          <a:latin typeface="Arial Tur" charset="-94"/>
                          <a:cs typeface="Arial" pitchFamily="34" charset="0"/>
                        </a:rPr>
                        <a:t>.</a:t>
                      </a:r>
                      <a:endParaRPr kumimoji="0" lang="tr-TR" sz="12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80"/>
                          </a:solidFill>
                          <a:effectLst/>
                          <a:latin typeface="Arial Tur" charset="-94"/>
                          <a:cs typeface="Arial" pitchFamily="34" charset="0"/>
                        </a:rPr>
                        <a:t>Coğrafya-1</a:t>
                      </a:r>
                      <a:endParaRPr kumimoji="0" lang="tr-TR" sz="12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173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LYS - 4</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Tarih</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Coğrafya-2</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Felsefe Grb.</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73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LYS - 5</a:t>
                      </a:r>
                      <a:endParaRPr kumimoji="0" lang="tr-TR" sz="12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000080"/>
                          </a:solidFill>
                          <a:effectLst/>
                          <a:latin typeface="Arial Tur" charset="-94"/>
                          <a:cs typeface="Arial" pitchFamily="34" charset="0"/>
                        </a:rPr>
                        <a:t>Yabancı Dil</a:t>
                      </a:r>
                      <a:endParaRPr kumimoji="0" lang="tr-TR" sz="12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hMerge="1">
                  <a:txBody>
                    <a:bodyPr/>
                    <a:lstStyle/>
                    <a:p>
                      <a:endParaRPr lang="tr-TR"/>
                    </a:p>
                  </a:txBody>
                  <a:tcPr/>
                </a:tc>
                <a:tc hMerge="1">
                  <a:txBody>
                    <a:bodyPr/>
                    <a:lstStyle/>
                    <a:p>
                      <a:endParaRPr lang="tr-TR"/>
                    </a:p>
                  </a:txBody>
                  <a:tcPr/>
                </a:tc>
              </a:tr>
            </a:tbl>
          </a:graphicData>
        </a:graphic>
      </p:graphicFrame>
      <p:sp>
        <p:nvSpPr>
          <p:cNvPr id="92193" name="Text Box 33"/>
          <p:cNvSpPr txBox="1">
            <a:spLocks noChangeArrowheads="1"/>
          </p:cNvSpPr>
          <p:nvPr/>
        </p:nvSpPr>
        <p:spPr bwMode="auto">
          <a:xfrm>
            <a:off x="1547664" y="6318395"/>
            <a:ext cx="655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tr-TR" dirty="0" smtClean="0">
                <a:solidFill>
                  <a:srgbClr val="003300"/>
                </a:solidFill>
                <a:latin typeface="Tahoma" pitchFamily="34" charset="0"/>
              </a:rPr>
              <a:t>Not: Her testin kitapçığı ayrı ayrı dağıtılacak. </a:t>
            </a:r>
          </a:p>
        </p:txBody>
      </p:sp>
      <p:sp>
        <p:nvSpPr>
          <p:cNvPr id="92194" name="Line 34"/>
          <p:cNvSpPr>
            <a:spLocks noChangeShapeType="1"/>
          </p:cNvSpPr>
          <p:nvPr/>
        </p:nvSpPr>
        <p:spPr bwMode="auto">
          <a:xfrm>
            <a:off x="5160963" y="34480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mtClean="0">
              <a:solidFill>
                <a:srgbClr val="000000"/>
              </a:solidFill>
            </a:endParaRPr>
          </a:p>
        </p:txBody>
      </p:sp>
      <p:sp>
        <p:nvSpPr>
          <p:cNvPr id="92195" name="Line 35"/>
          <p:cNvSpPr>
            <a:spLocks noChangeShapeType="1"/>
          </p:cNvSpPr>
          <p:nvPr/>
        </p:nvSpPr>
        <p:spPr bwMode="auto">
          <a:xfrm>
            <a:off x="5943600" y="40576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mtClean="0">
              <a:solidFill>
                <a:srgbClr val="000000"/>
              </a:solidFill>
            </a:endParaRPr>
          </a:p>
        </p:txBody>
      </p:sp>
      <p:graphicFrame>
        <p:nvGraphicFramePr>
          <p:cNvPr id="92303" name="Group 143"/>
          <p:cNvGraphicFramePr>
            <a:graphicFrameLocks noGrp="1"/>
          </p:cNvGraphicFramePr>
          <p:nvPr>
            <p:extLst>
              <p:ext uri="{D42A27DB-BD31-4B8C-83A1-F6EECF244321}">
                <p14:modId xmlns:p14="http://schemas.microsoft.com/office/powerpoint/2010/main" val="3439640210"/>
              </p:ext>
            </p:extLst>
          </p:nvPr>
        </p:nvGraphicFramePr>
        <p:xfrm>
          <a:off x="1043608" y="1988840"/>
          <a:ext cx="6768750" cy="4113528"/>
        </p:xfrm>
        <a:graphic>
          <a:graphicData uri="http://schemas.openxmlformats.org/drawingml/2006/table">
            <a:tbl>
              <a:tblPr/>
              <a:tblGrid>
                <a:gridCol w="1617679"/>
                <a:gridCol w="785730"/>
                <a:gridCol w="785729"/>
                <a:gridCol w="785730"/>
                <a:gridCol w="785729"/>
                <a:gridCol w="785730"/>
                <a:gridCol w="406411"/>
                <a:gridCol w="816012"/>
              </a:tblGrid>
              <a:tr h="335936">
                <a:tc gridSpan="8">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2"/>
                          </a:solidFill>
                          <a:effectLst/>
                          <a:latin typeface="Arial Tur" charset="-94"/>
                          <a:cs typeface="Arial" pitchFamily="34" charset="0"/>
                        </a:rPr>
                        <a:t>LYS'DE HANGİ DERSTEN KAÇ SORU SORULACAK?</a:t>
                      </a:r>
                      <a:endParaRPr kumimoji="0" lang="tr-TR" sz="1800" b="0" i="0" u="none" strike="noStrike" cap="none" normalizeH="0" baseline="0" dirty="0" smtClean="0">
                        <a:ln>
                          <a:noFill/>
                        </a:ln>
                        <a:solidFill>
                          <a:schemeClr val="tx2"/>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 </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LYS - 1</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LYS - 2</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LYS - 3</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LYS - 4</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CC3300"/>
                          </a:solidFill>
                          <a:effectLst/>
                          <a:latin typeface="Arial Tur" charset="-94"/>
                          <a:cs typeface="Arial" pitchFamily="34" charset="0"/>
                        </a:rPr>
                        <a:t>LYS - 5</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rowSpan="2"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0080"/>
                          </a:solidFill>
                          <a:effectLst/>
                          <a:latin typeface="Arial Tur" charset="-94"/>
                          <a:cs typeface="Arial" pitchFamily="34" charset="0"/>
                        </a:rPr>
                        <a:t>Süre</a:t>
                      </a:r>
                      <a:br>
                        <a:rPr kumimoji="0" lang="tr-TR" sz="1200" b="1" i="0" u="none" strike="noStrike" cap="none" normalizeH="0" baseline="0" smtClean="0">
                          <a:ln>
                            <a:noFill/>
                          </a:ln>
                          <a:solidFill>
                            <a:srgbClr val="000080"/>
                          </a:solidFill>
                          <a:effectLst/>
                          <a:latin typeface="Arial Tur" charset="-94"/>
                          <a:cs typeface="Arial" pitchFamily="34" charset="0"/>
                        </a:rPr>
                      </a:b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Toplam Soru</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80 Soru</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90 Soru</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80 Soru</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90 Soru</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80 Soru</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2" vMerge="1">
                  <a:txBody>
                    <a:bodyPr/>
                    <a:lstStyle/>
                    <a:p>
                      <a:endParaRPr lang="tr-TR"/>
                    </a:p>
                  </a:txBody>
                  <a:tcPr/>
                </a:tc>
                <a:tc hMerge="1"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Matematik</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50</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2"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75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120 Dk.</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Geometri + Analitik</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22+8</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Fizik</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30</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tr-TR"/>
                    </a:p>
                  </a:txBody>
                  <a:tcPr/>
                </a:tc>
                <a:tc rowSpan="3"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135 Dk.</a:t>
                      </a:r>
                      <a:br>
                        <a:rPr kumimoji="0" lang="tr-TR" sz="1200" b="0" i="0" u="none" strike="noStrike" cap="none" normalizeH="0" baseline="0" smtClean="0">
                          <a:ln>
                            <a:noFill/>
                          </a:ln>
                          <a:solidFill>
                            <a:srgbClr val="000080"/>
                          </a:solidFill>
                          <a:effectLst/>
                          <a:latin typeface="Arial Tur" charset="-94"/>
                          <a:cs typeface="Arial" pitchFamily="34" charset="0"/>
                        </a:rPr>
                      </a:b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Kimya</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80"/>
                          </a:solidFill>
                          <a:effectLst/>
                          <a:latin typeface="Arial Tur" charset="-94"/>
                          <a:cs typeface="Arial" pitchFamily="34" charset="0"/>
                        </a:rPr>
                        <a:t>30</a:t>
                      </a:r>
                      <a:endParaRPr kumimoji="0" lang="tr-TR" sz="18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Biyoloji</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30</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Türk Dili ve Edeb.</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rowSpan="2"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56</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rowSpan="2"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85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120 Dk.</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Coğrafya - 1</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gridSpan="2"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24</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gridSpan="2"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35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CC"/>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Tarih</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rowSpan="3"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80"/>
                          </a:solidFill>
                          <a:effectLst/>
                          <a:latin typeface="Arial Tur" charset="-94"/>
                          <a:cs typeface="Arial" pitchFamily="34" charset="0"/>
                        </a:rPr>
                        <a:t> </a:t>
                      </a:r>
                      <a:endParaRPr kumimoji="0" lang="tr-TR" sz="18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hMerge="1">
                  <a:txBody>
                    <a:bodyPr/>
                    <a:lstStyle/>
                    <a:p>
                      <a:endParaRPr lang="tr-TR"/>
                    </a:p>
                  </a:txBody>
                  <a:tcPr/>
                </a:tc>
                <a:tc rowSpan="3"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44</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65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135 Dk.</a:t>
                      </a:r>
                      <a:br>
                        <a:rPr kumimoji="0" lang="tr-TR" sz="1200" b="0" i="0" u="none" strike="noStrike" cap="none" normalizeH="0" baseline="0" smtClean="0">
                          <a:ln>
                            <a:noFill/>
                          </a:ln>
                          <a:solidFill>
                            <a:srgbClr val="000080"/>
                          </a:solidFill>
                          <a:effectLst/>
                          <a:latin typeface="Arial Tur" charset="-94"/>
                          <a:cs typeface="Arial" pitchFamily="34" charset="0"/>
                        </a:rPr>
                      </a:b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Coğrafya - 2</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16</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25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Felsefe Grb.</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30</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v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45</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vMerge="1">
                  <a:txBody>
                    <a:bodyPr/>
                    <a:lstStyle/>
                    <a:p>
                      <a:endParaRPr lang="tr-TR"/>
                    </a:p>
                  </a:txBody>
                  <a:tcPr/>
                </a:tc>
              </a:tr>
              <a:tr h="29058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CC3300"/>
                          </a:solidFill>
                          <a:effectLst/>
                          <a:latin typeface="Arial Tur" charset="-94"/>
                          <a:cs typeface="Arial" pitchFamily="34" charset="0"/>
                        </a:rPr>
                        <a:t>Yabancı Dil</a:t>
                      </a:r>
                      <a:endParaRPr kumimoji="0" lang="tr-TR" sz="1800" b="0" i="0" u="none" strike="noStrike" cap="none" normalizeH="0" baseline="0" smtClean="0">
                        <a:ln>
                          <a:noFill/>
                        </a:ln>
                        <a:solidFill>
                          <a:srgbClr val="CC3300"/>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 </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rgbClr val="000080"/>
                          </a:solidFill>
                          <a:effectLst/>
                          <a:latin typeface="Arial Tur" charset="-94"/>
                          <a:cs typeface="Arial" pitchFamily="34" charset="0"/>
                        </a:rPr>
                        <a:t>80</a:t>
                      </a:r>
                      <a:endParaRPr kumimoji="0" lang="tr-TR" sz="1800" b="0" i="0" u="none" strike="noStrike" cap="none" normalizeH="0" baseline="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000080"/>
                          </a:solidFill>
                          <a:effectLst/>
                          <a:latin typeface="Arial Tur" charset="-94"/>
                          <a:cs typeface="Arial" pitchFamily="34" charset="0"/>
                        </a:rPr>
                        <a:t>120 Dk.</a:t>
                      </a:r>
                      <a:endParaRPr kumimoji="0" lang="tr-TR" sz="1800" b="0" i="0" u="none" strike="noStrike" cap="none" normalizeH="0" baseline="0" dirty="0" smtClean="0">
                        <a:ln>
                          <a:noFill/>
                        </a:ln>
                        <a:solidFill>
                          <a:schemeClr val="tx1"/>
                        </a:solidFill>
                        <a:effectLst/>
                        <a:latin typeface="Comic Sans MS" pitchFamily="66"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tr-TR"/>
                    </a:p>
                  </a:txBody>
                  <a:tcPr/>
                </a:tc>
              </a:tr>
            </a:tbl>
          </a:graphicData>
        </a:graphic>
      </p:graphicFrame>
      <p:sp>
        <p:nvSpPr>
          <p:cNvPr id="92294" name="AutoShape 134">
            <a:hlinkClick r:id="" action="ppaction://hlinkshowjump?jump=lastslideviewed" highlightClick="1"/>
          </p:cNvPr>
          <p:cNvSpPr>
            <a:spLocks noChangeArrowheads="1"/>
          </p:cNvSpPr>
          <p:nvPr/>
        </p:nvSpPr>
        <p:spPr bwMode="auto">
          <a:xfrm>
            <a:off x="8532813" y="5805488"/>
            <a:ext cx="360362" cy="360362"/>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tr-TR" smtClean="0">
              <a:solidFill>
                <a:srgbClr val="000000"/>
              </a:solidFill>
            </a:endParaRPr>
          </a:p>
        </p:txBody>
      </p:sp>
    </p:spTree>
    <p:extLst>
      <p:ext uri="{BB962C8B-B14F-4D97-AF65-F5344CB8AC3E}">
        <p14:creationId xmlns:p14="http://schemas.microsoft.com/office/powerpoint/2010/main" val="325021532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algn="ctr" eaLnBrk="1" hangingPunct="1">
              <a:defRPr/>
            </a:pPr>
            <a:r>
              <a:rPr lang="tr-TR" b="1" dirty="0" smtClean="0">
                <a:solidFill>
                  <a:schemeClr val="accent2"/>
                </a:solidFill>
                <a:effectLst>
                  <a:outerShdw blurRad="38100" dist="38100" dir="2700000" algn="tl">
                    <a:srgbClr val="C0C0C0"/>
                  </a:outerShdw>
                </a:effectLst>
              </a:rPr>
              <a:t>SINAVSIZ GEÇİŞ</a:t>
            </a:r>
          </a:p>
        </p:txBody>
      </p:sp>
      <p:sp>
        <p:nvSpPr>
          <p:cNvPr id="21507" name="Rectangle 3"/>
          <p:cNvSpPr>
            <a:spLocks noGrp="1" noChangeArrowheads="1"/>
          </p:cNvSpPr>
          <p:nvPr>
            <p:ph idx="1"/>
          </p:nvPr>
        </p:nvSpPr>
        <p:spPr>
          <a:xfrm>
            <a:off x="827088" y="1628800"/>
            <a:ext cx="8066087" cy="4895825"/>
          </a:xfrm>
        </p:spPr>
        <p:txBody>
          <a:bodyPr/>
          <a:lstStyle/>
          <a:p>
            <a:pPr marL="609600" eaLnBrk="1" hangingPunct="1">
              <a:lnSpc>
                <a:spcPct val="80000"/>
              </a:lnSpc>
              <a:buFont typeface="Wingdings" pitchFamily="2" charset="2"/>
              <a:buChar char="§"/>
              <a:tabLst>
                <a:tab pos="177800" algn="l"/>
              </a:tabLst>
            </a:pPr>
            <a:r>
              <a:rPr lang="tr-TR" sz="2400" dirty="0" smtClean="0">
                <a:solidFill>
                  <a:srgbClr val="000000"/>
                </a:solidFill>
              </a:rPr>
              <a:t>Sınavsız geçiş 2013 yılında ve daha sonraki yıllarda da uygulanacaktır.</a:t>
            </a:r>
          </a:p>
          <a:p>
            <a:pPr marL="609600" eaLnBrk="1" hangingPunct="1">
              <a:lnSpc>
                <a:spcPct val="80000"/>
              </a:lnSpc>
              <a:buFont typeface="Wingdings" pitchFamily="2" charset="2"/>
              <a:buChar char="§"/>
              <a:tabLst>
                <a:tab pos="177800" algn="l"/>
              </a:tabLst>
            </a:pPr>
            <a:endParaRPr lang="tr-TR" sz="2400" dirty="0" smtClean="0">
              <a:solidFill>
                <a:srgbClr val="000000"/>
              </a:solidFill>
            </a:endParaRPr>
          </a:p>
          <a:p>
            <a:pPr marL="609600" eaLnBrk="1" hangingPunct="1">
              <a:lnSpc>
                <a:spcPct val="80000"/>
              </a:lnSpc>
              <a:buFont typeface="Wingdings" pitchFamily="2" charset="2"/>
              <a:buChar char="§"/>
              <a:tabLst>
                <a:tab pos="177800" algn="l"/>
              </a:tabLst>
            </a:pPr>
            <a:r>
              <a:rPr lang="tr-TR" sz="2400" dirty="0" smtClean="0">
                <a:solidFill>
                  <a:srgbClr val="000000"/>
                </a:solidFill>
              </a:rPr>
              <a:t>Sınavsız geçişi sadece 12. sınıfta değil, mezun olduktan sonra da kullanabiliyorsunuz.</a:t>
            </a:r>
          </a:p>
          <a:p>
            <a:pPr marL="609600" eaLnBrk="1" hangingPunct="1">
              <a:lnSpc>
                <a:spcPct val="80000"/>
              </a:lnSpc>
              <a:buFont typeface="Wingdings" pitchFamily="2" charset="2"/>
              <a:buChar char="§"/>
              <a:tabLst>
                <a:tab pos="177800" algn="l"/>
              </a:tabLst>
            </a:pPr>
            <a:endParaRPr lang="tr-TR" sz="2400" dirty="0" smtClean="0">
              <a:solidFill>
                <a:srgbClr val="000000"/>
              </a:solidFill>
            </a:endParaRPr>
          </a:p>
          <a:p>
            <a:pPr marL="609600" eaLnBrk="1" hangingPunct="1">
              <a:lnSpc>
                <a:spcPct val="80000"/>
              </a:lnSpc>
              <a:buFont typeface="Wingdings" pitchFamily="2" charset="2"/>
              <a:buChar char="§"/>
              <a:tabLst>
                <a:tab pos="177800" algn="l"/>
              </a:tabLst>
            </a:pPr>
            <a:r>
              <a:rPr lang="tr-TR" sz="2400" dirty="0" smtClean="0">
                <a:solidFill>
                  <a:srgbClr val="000000"/>
                </a:solidFill>
              </a:rPr>
              <a:t>Sınavsız geçişte öncelik daima 12. sınıftadır. </a:t>
            </a:r>
          </a:p>
          <a:p>
            <a:pPr marL="609600" eaLnBrk="1" hangingPunct="1">
              <a:lnSpc>
                <a:spcPct val="80000"/>
              </a:lnSpc>
              <a:buFont typeface="Wingdings" pitchFamily="2" charset="2"/>
              <a:buChar char="§"/>
              <a:tabLst>
                <a:tab pos="177800" algn="l"/>
              </a:tabLst>
            </a:pPr>
            <a:endParaRPr lang="tr-TR" sz="2400" dirty="0" smtClean="0">
              <a:solidFill>
                <a:srgbClr val="000000"/>
              </a:solidFill>
            </a:endParaRPr>
          </a:p>
          <a:p>
            <a:pPr marL="609600" eaLnBrk="1" hangingPunct="1">
              <a:lnSpc>
                <a:spcPct val="80000"/>
              </a:lnSpc>
              <a:buFont typeface="Wingdings" pitchFamily="2" charset="2"/>
              <a:buChar char="§"/>
              <a:tabLst>
                <a:tab pos="177800" algn="l"/>
              </a:tabLst>
            </a:pPr>
            <a:r>
              <a:rPr lang="tr-TR" sz="2400" dirty="0" smtClean="0">
                <a:solidFill>
                  <a:srgbClr val="000000"/>
                </a:solidFill>
              </a:rPr>
              <a:t>Sınavsız geçişin YGS sınavıyla alakası yoktur. Belirli kurallara göre sınavsız geçişle yerleştirme yapılmaktadır.</a:t>
            </a:r>
          </a:p>
        </p:txBody>
      </p:sp>
    </p:spTree>
    <p:extLst>
      <p:ext uri="{BB962C8B-B14F-4D97-AF65-F5344CB8AC3E}">
        <p14:creationId xmlns:p14="http://schemas.microsoft.com/office/powerpoint/2010/main" val="3970373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p:txBody>
          <a:bodyPr/>
          <a:lstStyle/>
          <a:p>
            <a:pPr algn="ctr" eaLnBrk="1" hangingPunct="1"/>
            <a:r>
              <a:rPr lang="tr-TR" sz="2800" b="1" dirty="0" smtClean="0">
                <a:solidFill>
                  <a:schemeClr val="accent2"/>
                </a:solidFill>
              </a:rPr>
              <a:t>Meslek Liselilerin Sınavsız Geçiş Öncelikleri</a:t>
            </a:r>
            <a:endParaRPr lang="tr-TR" sz="2800" dirty="0" smtClean="0">
              <a:solidFill>
                <a:schemeClr val="accent2"/>
              </a:solidFill>
            </a:endParaRPr>
          </a:p>
        </p:txBody>
      </p:sp>
      <p:sp>
        <p:nvSpPr>
          <p:cNvPr id="3" name="İçerik Yer Tutucusu 2"/>
          <p:cNvSpPr>
            <a:spLocks noGrp="1"/>
          </p:cNvSpPr>
          <p:nvPr>
            <p:ph idx="1"/>
          </p:nvPr>
        </p:nvSpPr>
        <p:spPr>
          <a:xfrm>
            <a:off x="468313" y="1484785"/>
            <a:ext cx="8496300" cy="4680520"/>
          </a:xfrm>
        </p:spPr>
        <p:txBody>
          <a:bodyPr>
            <a:normAutofit fontScale="85000" lnSpcReduction="10000"/>
          </a:bodyPr>
          <a:lstStyle/>
          <a:p>
            <a:pPr marL="0" indent="0" eaLnBrk="1" fontAlgn="auto" hangingPunct="1">
              <a:spcAft>
                <a:spcPts val="0"/>
              </a:spcAft>
              <a:buFont typeface="Wingdings"/>
              <a:buNone/>
              <a:defRPr/>
            </a:pPr>
            <a:r>
              <a:rPr lang="tr-TR" sz="1900" b="1" dirty="0">
                <a:solidFill>
                  <a:srgbClr val="0033CC"/>
                </a:solidFill>
              </a:rPr>
              <a:t>1-</a:t>
            </a:r>
            <a:r>
              <a:rPr lang="tr-TR" sz="1900" dirty="0">
                <a:solidFill>
                  <a:srgbClr val="000000"/>
                </a:solidFill>
              </a:rPr>
              <a:t> </a:t>
            </a:r>
            <a:r>
              <a:rPr lang="tr-TR" sz="1900" dirty="0">
                <a:solidFill>
                  <a:srgbClr val="EE8E00"/>
                </a:solidFill>
              </a:rPr>
              <a:t>Mezuniyet yılı daha büyük adaylara öncelik verirler </a:t>
            </a:r>
            <a:r>
              <a:rPr lang="tr-TR" sz="1900" dirty="0">
                <a:solidFill>
                  <a:srgbClr val="000000"/>
                </a:solidFill>
              </a:rPr>
              <a:t>(Yani yeni mezun olacaklara en öncelik, sonra sırasıyla daha yeni mezun olanlardan başlayarak böyle giderler. Yani eski mezunların şansı düşüyor</a:t>
            </a:r>
            <a:r>
              <a:rPr lang="tr-TR" sz="1900" dirty="0" smtClean="0">
                <a:solidFill>
                  <a:srgbClr val="000000"/>
                </a:solidFill>
              </a:rPr>
              <a:t>.).</a:t>
            </a:r>
          </a:p>
          <a:p>
            <a:pPr marL="0" indent="0" eaLnBrk="1" fontAlgn="auto" hangingPunct="1">
              <a:spcAft>
                <a:spcPts val="0"/>
              </a:spcAft>
              <a:buFont typeface="Wingdings"/>
              <a:buNone/>
              <a:defRPr/>
            </a:pPr>
            <a:endParaRPr lang="tr-TR" sz="1100" dirty="0" smtClean="0">
              <a:solidFill>
                <a:srgbClr val="000000"/>
              </a:solidFill>
            </a:endParaRPr>
          </a:p>
          <a:p>
            <a:pPr marL="0" indent="0" eaLnBrk="1" fontAlgn="auto" hangingPunct="1">
              <a:spcAft>
                <a:spcPts val="0"/>
              </a:spcAft>
              <a:buFont typeface="Wingdings"/>
              <a:buNone/>
              <a:defRPr/>
            </a:pPr>
            <a:r>
              <a:rPr lang="tr-TR" sz="1900" b="1" dirty="0">
                <a:solidFill>
                  <a:srgbClr val="0033CC"/>
                </a:solidFill>
              </a:rPr>
              <a:t>2-</a:t>
            </a:r>
            <a:r>
              <a:rPr lang="tr-TR" sz="1900" b="1" dirty="0">
                <a:solidFill>
                  <a:srgbClr val="000000"/>
                </a:solidFill>
              </a:rPr>
              <a:t> </a:t>
            </a:r>
            <a:r>
              <a:rPr lang="tr-TR" sz="1900" dirty="0">
                <a:solidFill>
                  <a:srgbClr val="000000"/>
                </a:solidFill>
              </a:rPr>
              <a:t>Aynı yıl mezun olan adaylar arasında öncelik okul türüne göre </a:t>
            </a:r>
            <a:r>
              <a:rPr lang="tr-TR" sz="1900" dirty="0">
                <a:solidFill>
                  <a:srgbClr val="EE8E00"/>
                </a:solidFill>
              </a:rPr>
              <a:t>1. Anadolu Teknik Lisesi, </a:t>
            </a:r>
            <a:r>
              <a:rPr lang="tr-TR" sz="1900" dirty="0">
                <a:solidFill>
                  <a:srgbClr val="000000"/>
                </a:solidFill>
              </a:rPr>
              <a:t>2. Teknik Lise ve Anadolu Meslek Lisesi, 3. Meslek Lisesi ve 4. çok eski yıllarda enstitü adı altında mezun olunan meslek lisesi sırasında verilir</a:t>
            </a:r>
            <a:r>
              <a:rPr lang="tr-TR" sz="1900" dirty="0" smtClean="0">
                <a:solidFill>
                  <a:srgbClr val="000000"/>
                </a:solidFill>
              </a:rPr>
              <a:t>.</a:t>
            </a:r>
          </a:p>
          <a:p>
            <a:pPr marL="0" indent="0" eaLnBrk="1" fontAlgn="auto" hangingPunct="1">
              <a:spcAft>
                <a:spcPts val="0"/>
              </a:spcAft>
              <a:buFont typeface="Wingdings"/>
              <a:buNone/>
              <a:defRPr/>
            </a:pPr>
            <a:endParaRPr lang="tr-TR" sz="1100" dirty="0" smtClean="0">
              <a:solidFill>
                <a:srgbClr val="000000"/>
              </a:solidFill>
            </a:endParaRPr>
          </a:p>
          <a:p>
            <a:pPr marL="0" indent="0" eaLnBrk="1" fontAlgn="auto" hangingPunct="1">
              <a:spcAft>
                <a:spcPts val="0"/>
              </a:spcAft>
              <a:buFont typeface="Wingdings"/>
              <a:buNone/>
              <a:defRPr/>
            </a:pPr>
            <a:r>
              <a:rPr lang="tr-TR" sz="1900" b="1" dirty="0">
                <a:solidFill>
                  <a:srgbClr val="0033CC"/>
                </a:solidFill>
              </a:rPr>
              <a:t>3-</a:t>
            </a:r>
            <a:r>
              <a:rPr lang="tr-TR" sz="1900" dirty="0">
                <a:solidFill>
                  <a:srgbClr val="000000"/>
                </a:solidFill>
              </a:rPr>
              <a:t> Mezuniyet yılı ve okul türü aynı olan adaylardan aynı </a:t>
            </a:r>
            <a:r>
              <a:rPr lang="tr-TR" sz="1900" dirty="0">
                <a:solidFill>
                  <a:srgbClr val="EE8E00"/>
                </a:solidFill>
              </a:rPr>
              <a:t>METEB içinde olanlara öncelik verilir.</a:t>
            </a:r>
            <a:endParaRPr lang="tr-TR" sz="1900" dirty="0" smtClean="0">
              <a:solidFill>
                <a:srgbClr val="EE8E00"/>
              </a:solidFill>
            </a:endParaRPr>
          </a:p>
          <a:p>
            <a:pPr marL="0" indent="0" eaLnBrk="1" fontAlgn="auto" hangingPunct="1">
              <a:spcAft>
                <a:spcPts val="0"/>
              </a:spcAft>
              <a:buFont typeface="Wingdings"/>
              <a:buNone/>
              <a:defRPr/>
            </a:pPr>
            <a:r>
              <a:rPr lang="tr-TR" sz="1900" b="1" dirty="0">
                <a:solidFill>
                  <a:srgbClr val="000000"/>
                </a:solidFill>
              </a:rPr>
              <a:t>Not: </a:t>
            </a:r>
            <a:r>
              <a:rPr lang="tr-TR" sz="1900" dirty="0">
                <a:solidFill>
                  <a:srgbClr val="000000"/>
                </a:solidFill>
              </a:rPr>
              <a:t>METEB: Her ilde bir mesleki ve teknik eğitim bölgesi bulunmaktadır. Bu nedenle METEB </a:t>
            </a:r>
            <a:r>
              <a:rPr lang="tr-TR" sz="1900" dirty="0" smtClean="0">
                <a:solidFill>
                  <a:srgbClr val="000000"/>
                </a:solidFill>
              </a:rPr>
              <a:t>il içi </a:t>
            </a:r>
            <a:r>
              <a:rPr lang="tr-TR" sz="1900" dirty="0">
                <a:solidFill>
                  <a:srgbClr val="000000"/>
                </a:solidFill>
              </a:rPr>
              <a:t>veya </a:t>
            </a:r>
            <a:r>
              <a:rPr lang="tr-TR" sz="1900" dirty="0" smtClean="0">
                <a:solidFill>
                  <a:srgbClr val="000000"/>
                </a:solidFill>
              </a:rPr>
              <a:t>il dışı </a:t>
            </a:r>
            <a:r>
              <a:rPr lang="tr-TR" sz="1900" dirty="0">
                <a:solidFill>
                  <a:srgbClr val="000000"/>
                </a:solidFill>
              </a:rPr>
              <a:t>diye bilinir.</a:t>
            </a:r>
            <a:endParaRPr lang="tr-TR" sz="1900" dirty="0" smtClean="0">
              <a:solidFill>
                <a:srgbClr val="000000"/>
              </a:solidFill>
            </a:endParaRPr>
          </a:p>
          <a:p>
            <a:pPr marL="0" indent="0" eaLnBrk="1" fontAlgn="auto" hangingPunct="1">
              <a:spcAft>
                <a:spcPts val="0"/>
              </a:spcAft>
              <a:buFont typeface="Wingdings"/>
              <a:buNone/>
              <a:defRPr/>
            </a:pPr>
            <a:endParaRPr lang="tr-TR" sz="1100" b="1" dirty="0" smtClean="0">
              <a:solidFill>
                <a:srgbClr val="000000"/>
              </a:solidFill>
            </a:endParaRPr>
          </a:p>
          <a:p>
            <a:pPr marL="0" indent="0" eaLnBrk="1" fontAlgn="auto" hangingPunct="1">
              <a:spcAft>
                <a:spcPts val="0"/>
              </a:spcAft>
              <a:buFont typeface="Wingdings"/>
              <a:buNone/>
              <a:defRPr/>
            </a:pPr>
            <a:r>
              <a:rPr lang="tr-TR" sz="1900" b="1" dirty="0" smtClean="0">
                <a:solidFill>
                  <a:srgbClr val="0033CC"/>
                </a:solidFill>
              </a:rPr>
              <a:t>4-</a:t>
            </a:r>
            <a:r>
              <a:rPr lang="tr-TR" sz="1900" dirty="0" smtClean="0">
                <a:solidFill>
                  <a:srgbClr val="0033CC"/>
                </a:solidFill>
              </a:rPr>
              <a:t> </a:t>
            </a:r>
            <a:r>
              <a:rPr lang="tr-TR" sz="1900" dirty="0">
                <a:solidFill>
                  <a:srgbClr val="000000"/>
                </a:solidFill>
              </a:rPr>
              <a:t>Mezuniyet yılı, okul türü ve METEB içi veya METEB dışı bilgileri aynı olan adaylardan </a:t>
            </a:r>
            <a:r>
              <a:rPr lang="tr-TR" sz="1900" dirty="0">
                <a:solidFill>
                  <a:srgbClr val="EE8E00"/>
                </a:solidFill>
              </a:rPr>
              <a:t>OBP'si yüksek olan adaylara öncelik verilir</a:t>
            </a:r>
            <a:r>
              <a:rPr lang="tr-TR" sz="1900" dirty="0" smtClean="0">
                <a:solidFill>
                  <a:srgbClr val="EE8E00"/>
                </a:solidFill>
              </a:rPr>
              <a:t>.</a:t>
            </a:r>
          </a:p>
          <a:p>
            <a:pPr marL="0" indent="0" eaLnBrk="1" fontAlgn="auto" hangingPunct="1">
              <a:spcAft>
                <a:spcPts val="0"/>
              </a:spcAft>
              <a:buFont typeface="Wingdings"/>
              <a:buNone/>
              <a:defRPr/>
            </a:pPr>
            <a:endParaRPr lang="tr-TR" sz="1100" dirty="0" smtClean="0">
              <a:solidFill>
                <a:srgbClr val="000000"/>
              </a:solidFill>
            </a:endParaRPr>
          </a:p>
          <a:p>
            <a:pPr marL="0" indent="0" eaLnBrk="1" fontAlgn="auto" hangingPunct="1">
              <a:spcAft>
                <a:spcPts val="0"/>
              </a:spcAft>
              <a:buFont typeface="Wingdings"/>
              <a:buNone/>
              <a:defRPr/>
            </a:pPr>
            <a:r>
              <a:rPr lang="tr-TR" sz="1900" b="1" dirty="0">
                <a:solidFill>
                  <a:srgbClr val="000000"/>
                </a:solidFill>
              </a:rPr>
              <a:t>5-</a:t>
            </a:r>
            <a:r>
              <a:rPr lang="tr-TR" sz="1900" dirty="0">
                <a:solidFill>
                  <a:srgbClr val="000000"/>
                </a:solidFill>
              </a:rPr>
              <a:t> Yukarıdaki 4 şarta göre eşit olan adaylardan </a:t>
            </a:r>
            <a:r>
              <a:rPr lang="tr-TR" sz="1900" dirty="0">
                <a:solidFill>
                  <a:srgbClr val="EE8E00"/>
                </a:solidFill>
              </a:rPr>
              <a:t>yaşı küçük olana öncelik verilir.</a:t>
            </a:r>
            <a:endParaRPr lang="tr-TR" sz="1900" dirty="0" smtClean="0">
              <a:solidFill>
                <a:srgbClr val="EE8E00"/>
              </a:solidFill>
            </a:endParaRPr>
          </a:p>
          <a:p>
            <a:pPr marL="0" indent="0" eaLnBrk="1" fontAlgn="auto" hangingPunct="1">
              <a:spcAft>
                <a:spcPts val="0"/>
              </a:spcAft>
              <a:buFont typeface="Wingdings"/>
              <a:buNone/>
              <a:defRPr/>
            </a:pPr>
            <a:endParaRPr lang="tr-TR" sz="1900" dirty="0"/>
          </a:p>
        </p:txBody>
      </p:sp>
    </p:spTree>
    <p:extLst>
      <p:ext uri="{BB962C8B-B14F-4D97-AF65-F5344CB8AC3E}">
        <p14:creationId xmlns:p14="http://schemas.microsoft.com/office/powerpoint/2010/main" val="1212137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hangingPunct="1"/>
            <a:r>
              <a:rPr lang="tr-TR" sz="3900" b="1" dirty="0" smtClean="0">
                <a:solidFill>
                  <a:schemeClr val="accent2"/>
                </a:solidFill>
              </a:rPr>
              <a:t>KATSAYI UYGULAMASI  VE          OBP HESAPLANMASI</a:t>
            </a:r>
          </a:p>
        </p:txBody>
      </p:sp>
      <p:sp>
        <p:nvSpPr>
          <p:cNvPr id="23555" name="Rectangle 3"/>
          <p:cNvSpPr>
            <a:spLocks noGrp="1" noChangeArrowheads="1"/>
          </p:cNvSpPr>
          <p:nvPr>
            <p:ph idx="1"/>
          </p:nvPr>
        </p:nvSpPr>
        <p:spPr>
          <a:xfrm>
            <a:off x="811213" y="1556792"/>
            <a:ext cx="8224837" cy="5185321"/>
          </a:xfrm>
        </p:spPr>
        <p:txBody>
          <a:bodyPr>
            <a:normAutofit lnSpcReduction="10000"/>
          </a:bodyPr>
          <a:lstStyle/>
          <a:p>
            <a:pPr eaLnBrk="1" hangingPunct="1">
              <a:lnSpc>
                <a:spcPct val="80000"/>
              </a:lnSpc>
            </a:pPr>
            <a:r>
              <a:rPr lang="tr-TR" sz="2000" dirty="0" smtClean="0">
                <a:solidFill>
                  <a:srgbClr val="000000"/>
                </a:solidFill>
              </a:rPr>
              <a:t>Ortaöğretim Başarı Puanı (OBP) Değer Aralıkları 250-500 olacaktır. OBP, </a:t>
            </a:r>
            <a:r>
              <a:rPr lang="tr-TR" sz="2000" b="1" dirty="0" smtClean="0">
                <a:solidFill>
                  <a:srgbClr val="800000"/>
                </a:solidFill>
              </a:rPr>
              <a:t>Türkiye geneli değerlendirmeye esas alınarak,</a:t>
            </a:r>
            <a:r>
              <a:rPr lang="tr-TR" sz="2000" dirty="0" smtClean="0">
                <a:solidFill>
                  <a:srgbClr val="800000"/>
                </a:solidFill>
              </a:rPr>
              <a:t> </a:t>
            </a:r>
            <a:r>
              <a:rPr lang="tr-TR" sz="2000" dirty="0" smtClean="0">
                <a:solidFill>
                  <a:srgbClr val="000000"/>
                </a:solidFill>
              </a:rPr>
              <a:t>ortaöğretim bitirme notları </a:t>
            </a:r>
            <a:r>
              <a:rPr lang="tr-TR" sz="2000" dirty="0" smtClean="0">
                <a:solidFill>
                  <a:srgbClr val="FF0000"/>
                </a:solidFill>
              </a:rPr>
              <a:t>(</a:t>
            </a:r>
            <a:r>
              <a:rPr lang="tr-TR" sz="2000" b="1" dirty="0" smtClean="0">
                <a:solidFill>
                  <a:srgbClr val="FF0000"/>
                </a:solidFill>
              </a:rPr>
              <a:t>100 üzerinden diploma notu</a:t>
            </a:r>
            <a:r>
              <a:rPr lang="tr-TR" sz="2000" dirty="0" smtClean="0">
                <a:solidFill>
                  <a:srgbClr val="FF0000"/>
                </a:solidFill>
              </a:rPr>
              <a:t>) </a:t>
            </a:r>
            <a:r>
              <a:rPr lang="tr-TR" sz="2000" b="1" dirty="0" smtClean="0">
                <a:solidFill>
                  <a:srgbClr val="3333CC"/>
                </a:solidFill>
              </a:rPr>
              <a:t>5 ile çarpılarak</a:t>
            </a:r>
            <a:r>
              <a:rPr lang="tr-TR" sz="2000" dirty="0" smtClean="0">
                <a:solidFill>
                  <a:srgbClr val="000000"/>
                </a:solidFill>
              </a:rPr>
              <a:t> Ortaöğretim Başarı Puanına (OBP) dönüştürülecektir. </a:t>
            </a:r>
          </a:p>
          <a:p>
            <a:pPr eaLnBrk="1" hangingPunct="1">
              <a:lnSpc>
                <a:spcPct val="80000"/>
              </a:lnSpc>
            </a:pPr>
            <a:endParaRPr lang="tr-TR" sz="2000" dirty="0" smtClean="0">
              <a:solidFill>
                <a:srgbClr val="000000"/>
              </a:solidFill>
            </a:endParaRPr>
          </a:p>
          <a:p>
            <a:pPr eaLnBrk="1" hangingPunct="1">
              <a:lnSpc>
                <a:spcPct val="80000"/>
              </a:lnSpc>
              <a:buFont typeface="Wingdings" pitchFamily="2" charset="2"/>
              <a:buNone/>
            </a:pPr>
            <a:r>
              <a:rPr lang="tr-TR" sz="2000" dirty="0" smtClean="0"/>
              <a:t>	</a:t>
            </a:r>
            <a:r>
              <a:rPr lang="tr-TR" sz="2000" dirty="0" smtClean="0">
                <a:solidFill>
                  <a:srgbClr val="000000"/>
                </a:solidFill>
              </a:rPr>
              <a:t>Böylece, 50 olan en düşük diploma notu için OBP 250 olacak, en 	yüksek 	100 olan diploma notu için de OBP 500 olacaktır. 50’nin  altında olan 	diploma notları 50 olarak değerlendirmeye alınacaktır.</a:t>
            </a:r>
          </a:p>
          <a:p>
            <a:pPr eaLnBrk="1" hangingPunct="1">
              <a:lnSpc>
                <a:spcPct val="80000"/>
              </a:lnSpc>
            </a:pPr>
            <a:endParaRPr lang="tr-TR" sz="2000" dirty="0" smtClean="0">
              <a:solidFill>
                <a:srgbClr val="000000"/>
              </a:solidFill>
            </a:endParaRPr>
          </a:p>
          <a:p>
            <a:pPr eaLnBrk="1" hangingPunct="1">
              <a:lnSpc>
                <a:spcPct val="80000"/>
              </a:lnSpc>
            </a:pPr>
            <a:r>
              <a:rPr lang="tr-TR" sz="2000" dirty="0" smtClean="0">
                <a:solidFill>
                  <a:srgbClr val="000000"/>
                </a:solidFill>
              </a:rPr>
              <a:t>Daha sonra bu OBP, herkes için tek katsayı olarak kullanılan  </a:t>
            </a:r>
            <a:r>
              <a:rPr lang="tr-TR" sz="2000" b="1" dirty="0" smtClean="0">
                <a:solidFill>
                  <a:srgbClr val="008000"/>
                </a:solidFill>
              </a:rPr>
              <a:t>0.12 katsayısı ile çarpılarak</a:t>
            </a:r>
            <a:r>
              <a:rPr lang="tr-TR" sz="2000" dirty="0" smtClean="0">
                <a:solidFill>
                  <a:srgbClr val="000000"/>
                </a:solidFill>
              </a:rPr>
              <a:t> okuldan gelecek net puan hesaplanacaktır.</a:t>
            </a:r>
          </a:p>
          <a:p>
            <a:pPr eaLnBrk="1" hangingPunct="1">
              <a:lnSpc>
                <a:spcPct val="80000"/>
              </a:lnSpc>
            </a:pPr>
            <a:endParaRPr lang="tr-TR" sz="2000" dirty="0" smtClean="0">
              <a:solidFill>
                <a:srgbClr val="000000"/>
              </a:solidFill>
            </a:endParaRPr>
          </a:p>
          <a:p>
            <a:pPr eaLnBrk="1" hangingPunct="1">
              <a:lnSpc>
                <a:spcPct val="80000"/>
              </a:lnSpc>
            </a:pPr>
            <a:r>
              <a:rPr lang="tr-TR" sz="2000" dirty="0" smtClean="0">
                <a:solidFill>
                  <a:srgbClr val="000000"/>
                </a:solidFill>
              </a:rPr>
              <a:t>Sonuç olarak </a:t>
            </a:r>
            <a:r>
              <a:rPr lang="tr-TR" sz="2000" b="1" dirty="0" smtClean="0">
                <a:solidFill>
                  <a:srgbClr val="00B0F0"/>
                </a:solidFill>
              </a:rPr>
              <a:t>en düşük notlara sahip </a:t>
            </a:r>
            <a:r>
              <a:rPr lang="tr-TR" sz="2000" b="1" dirty="0" smtClean="0">
                <a:solidFill>
                  <a:srgbClr val="000000"/>
                </a:solidFill>
              </a:rPr>
              <a:t>bir öğrenciye okuldan</a:t>
            </a:r>
            <a:r>
              <a:rPr lang="tr-TR" sz="2000" dirty="0" smtClean="0">
                <a:solidFill>
                  <a:srgbClr val="000000"/>
                </a:solidFill>
              </a:rPr>
              <a:t> </a:t>
            </a:r>
            <a:r>
              <a:rPr lang="tr-TR" sz="2000" b="1" dirty="0" smtClean="0">
                <a:solidFill>
                  <a:srgbClr val="00B0F0"/>
                </a:solidFill>
              </a:rPr>
              <a:t>30</a:t>
            </a:r>
            <a:r>
              <a:rPr lang="tr-TR" sz="2000" dirty="0" smtClean="0">
                <a:solidFill>
                  <a:srgbClr val="000000"/>
                </a:solidFill>
              </a:rPr>
              <a:t> gelirken (0.12 x 250=30) </a:t>
            </a:r>
            <a:r>
              <a:rPr lang="tr-TR" sz="2000" b="1" dirty="0" smtClean="0">
                <a:solidFill>
                  <a:srgbClr val="00B0F0"/>
                </a:solidFill>
              </a:rPr>
              <a:t>en yüksek </a:t>
            </a:r>
            <a:r>
              <a:rPr lang="tr-TR" sz="2000" b="1" dirty="0" err="1" smtClean="0">
                <a:solidFill>
                  <a:srgbClr val="00B0F0"/>
                </a:solidFill>
              </a:rPr>
              <a:t>OBP’ye</a:t>
            </a:r>
            <a:r>
              <a:rPr lang="tr-TR" sz="2000" b="1" dirty="0" smtClean="0">
                <a:solidFill>
                  <a:srgbClr val="00B0F0"/>
                </a:solidFill>
              </a:rPr>
              <a:t> sahip</a:t>
            </a:r>
            <a:r>
              <a:rPr lang="tr-TR" sz="2000" b="1" dirty="0" smtClean="0">
                <a:solidFill>
                  <a:srgbClr val="000000"/>
                </a:solidFill>
              </a:rPr>
              <a:t> öğrenciye </a:t>
            </a:r>
            <a:r>
              <a:rPr lang="tr-TR" sz="2000" b="1" dirty="0" smtClean="0">
                <a:solidFill>
                  <a:srgbClr val="00B0F0"/>
                </a:solidFill>
              </a:rPr>
              <a:t>60</a:t>
            </a:r>
            <a:r>
              <a:rPr lang="tr-TR" sz="2000" dirty="0" smtClean="0">
                <a:solidFill>
                  <a:srgbClr val="000000"/>
                </a:solidFill>
              </a:rPr>
              <a:t> (0.12 x 500= 60) gelecek.</a:t>
            </a:r>
          </a:p>
          <a:p>
            <a:pPr eaLnBrk="1" hangingPunct="1">
              <a:lnSpc>
                <a:spcPct val="80000"/>
              </a:lnSpc>
              <a:buFont typeface="Wingdings" pitchFamily="2" charset="2"/>
              <a:buNone/>
            </a:pPr>
            <a:endParaRPr lang="tr-TR" sz="2000" dirty="0" smtClean="0">
              <a:solidFill>
                <a:srgbClr val="000000"/>
              </a:solidFill>
            </a:endParaRPr>
          </a:p>
        </p:txBody>
      </p:sp>
    </p:spTree>
    <p:extLst>
      <p:ext uri="{BB962C8B-B14F-4D97-AF65-F5344CB8AC3E}">
        <p14:creationId xmlns:p14="http://schemas.microsoft.com/office/powerpoint/2010/main" val="31620971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09625" y="1412776"/>
            <a:ext cx="7958138" cy="5329337"/>
          </a:xfrm>
        </p:spPr>
        <p:txBody>
          <a:bodyPr>
            <a:normAutofit fontScale="92500" lnSpcReduction="10000"/>
          </a:bodyPr>
          <a:lstStyle/>
          <a:p>
            <a:pPr eaLnBrk="1" hangingPunct="1">
              <a:lnSpc>
                <a:spcPct val="80000"/>
              </a:lnSpc>
            </a:pPr>
            <a:r>
              <a:rPr lang="tr-TR" sz="2000" dirty="0" smtClean="0">
                <a:solidFill>
                  <a:srgbClr val="000000"/>
                </a:solidFill>
              </a:rPr>
              <a:t>Yani okul  puanları hesaplanırken herkes için tek katsayı kullanılacak.  </a:t>
            </a:r>
            <a:r>
              <a:rPr lang="tr-TR" sz="2000" b="1" dirty="0" smtClean="0">
                <a:solidFill>
                  <a:srgbClr val="FF0000"/>
                </a:solidFill>
              </a:rPr>
              <a:t>Tüm öğrencilerin</a:t>
            </a:r>
            <a:r>
              <a:rPr lang="tr-TR" sz="2000" dirty="0" smtClean="0">
                <a:solidFill>
                  <a:srgbClr val="000000"/>
                </a:solidFill>
              </a:rPr>
              <a:t> </a:t>
            </a:r>
            <a:r>
              <a:rPr lang="tr-TR" sz="2000" dirty="0" err="1" smtClean="0">
                <a:solidFill>
                  <a:srgbClr val="000000"/>
                </a:solidFill>
              </a:rPr>
              <a:t>OBP’si</a:t>
            </a:r>
            <a:r>
              <a:rPr lang="tr-TR" sz="2000" dirty="0" smtClean="0">
                <a:solidFill>
                  <a:srgbClr val="000000"/>
                </a:solidFill>
              </a:rPr>
              <a:t> </a:t>
            </a:r>
            <a:r>
              <a:rPr lang="tr-TR" sz="2000" b="1" dirty="0" smtClean="0">
                <a:solidFill>
                  <a:srgbClr val="0033CC"/>
                </a:solidFill>
              </a:rPr>
              <a:t>0.12</a:t>
            </a:r>
            <a:r>
              <a:rPr lang="tr-TR" sz="2000" dirty="0" smtClean="0">
                <a:solidFill>
                  <a:srgbClr val="000000"/>
                </a:solidFill>
              </a:rPr>
              <a:t> katsayısı ile çarpılacak.</a:t>
            </a:r>
          </a:p>
          <a:p>
            <a:pPr eaLnBrk="1" hangingPunct="1">
              <a:lnSpc>
                <a:spcPct val="80000"/>
              </a:lnSpc>
              <a:buFont typeface="Wingdings" pitchFamily="2" charset="2"/>
              <a:buNone/>
            </a:pPr>
            <a:endParaRPr lang="tr-TR" sz="1200" dirty="0" smtClean="0">
              <a:solidFill>
                <a:srgbClr val="000000"/>
              </a:solidFill>
            </a:endParaRPr>
          </a:p>
          <a:p>
            <a:pPr eaLnBrk="1" hangingPunct="1"/>
            <a:r>
              <a:rPr lang="tr-TR" sz="2000" dirty="0" smtClean="0">
                <a:solidFill>
                  <a:srgbClr val="000000"/>
                </a:solidFill>
              </a:rPr>
              <a:t>Öğretmen lisesi mezunları alanlarındaki öğretmenlik bölümlerini seçtiğinde ve meslek lisesi mezunları da kendi alanlarındaki programları tercih etmeleri halinde (MTOK bölümleri hariç diğer 4 yıllık lisans bölümleri) </a:t>
            </a:r>
            <a:r>
              <a:rPr lang="tr-TR" sz="2000" dirty="0" err="1" smtClean="0">
                <a:solidFill>
                  <a:srgbClr val="000000"/>
                </a:solidFill>
              </a:rPr>
              <a:t>OBP’leri</a:t>
            </a:r>
            <a:r>
              <a:rPr lang="tr-TR" sz="2000" dirty="0" smtClean="0">
                <a:solidFill>
                  <a:srgbClr val="000000"/>
                </a:solidFill>
              </a:rPr>
              <a:t> </a:t>
            </a:r>
            <a:r>
              <a:rPr lang="tr-TR" sz="2000" b="1" dirty="0" smtClean="0">
                <a:solidFill>
                  <a:srgbClr val="3333CC"/>
                </a:solidFill>
              </a:rPr>
              <a:t>0.06 ek katsayısı </a:t>
            </a:r>
            <a:r>
              <a:rPr lang="tr-TR" sz="2000" dirty="0" smtClean="0">
                <a:solidFill>
                  <a:srgbClr val="000000"/>
                </a:solidFill>
              </a:rPr>
              <a:t>ile çarpılacak (En fazla 30, en az 15 net puan gelecek) ve bulunan değer, </a:t>
            </a:r>
            <a:r>
              <a:rPr lang="tr-TR" sz="2000" b="1" dirty="0" smtClean="0">
                <a:solidFill>
                  <a:srgbClr val="008000"/>
                </a:solidFill>
              </a:rPr>
              <a:t>0.12 katsayısı</a:t>
            </a:r>
            <a:r>
              <a:rPr lang="tr-TR" sz="2000" dirty="0" smtClean="0">
                <a:solidFill>
                  <a:srgbClr val="008000"/>
                </a:solidFill>
              </a:rPr>
              <a:t> </a:t>
            </a:r>
            <a:r>
              <a:rPr lang="tr-TR" sz="2000" dirty="0" smtClean="0">
                <a:solidFill>
                  <a:srgbClr val="000000"/>
                </a:solidFill>
              </a:rPr>
              <a:t>ile hesaplanan puana eklenecek. Yani toplamda okul puanları </a:t>
            </a:r>
            <a:r>
              <a:rPr lang="tr-TR" sz="2000" b="1" dirty="0" smtClean="0">
                <a:solidFill>
                  <a:srgbClr val="000000"/>
                </a:solidFill>
              </a:rPr>
              <a:t>0.12 + 0.06= 0.18</a:t>
            </a:r>
            <a:r>
              <a:rPr lang="tr-TR" sz="2000" dirty="0" smtClean="0">
                <a:solidFill>
                  <a:srgbClr val="000000"/>
                </a:solidFill>
              </a:rPr>
              <a:t> ile çarpılarak toplamda </a:t>
            </a:r>
            <a:r>
              <a:rPr lang="tr-TR" sz="2000" b="1" dirty="0" smtClean="0">
                <a:solidFill>
                  <a:srgbClr val="7030A0"/>
                </a:solidFill>
              </a:rPr>
              <a:t>en fazla 90 puan</a:t>
            </a:r>
            <a:r>
              <a:rPr lang="tr-TR" sz="2000" dirty="0" smtClean="0">
                <a:solidFill>
                  <a:srgbClr val="7030A0"/>
                </a:solidFill>
              </a:rPr>
              <a:t> </a:t>
            </a:r>
            <a:r>
              <a:rPr lang="tr-TR" sz="2000" dirty="0" smtClean="0">
                <a:solidFill>
                  <a:srgbClr val="000000"/>
                </a:solidFill>
              </a:rPr>
              <a:t>olabilecek.</a:t>
            </a:r>
          </a:p>
          <a:p>
            <a:pPr eaLnBrk="1" hangingPunct="1"/>
            <a:endParaRPr lang="tr-TR" sz="2000" dirty="0" smtClean="0">
              <a:solidFill>
                <a:srgbClr val="000000"/>
              </a:solidFill>
            </a:endParaRPr>
          </a:p>
          <a:p>
            <a:pPr eaLnBrk="1" hangingPunct="1"/>
            <a:r>
              <a:rPr lang="tr-TR" sz="2000" dirty="0" smtClean="0">
                <a:solidFill>
                  <a:srgbClr val="000000"/>
                </a:solidFill>
              </a:rPr>
              <a:t>Ek puanın en büyük değeri </a:t>
            </a:r>
            <a:r>
              <a:rPr lang="tr-TR" sz="2000" b="1" dirty="0" smtClean="0">
                <a:solidFill>
                  <a:srgbClr val="000000"/>
                </a:solidFill>
              </a:rPr>
              <a:t>500 x 0.06</a:t>
            </a:r>
            <a:r>
              <a:rPr lang="tr-TR" sz="2000" dirty="0" smtClean="0">
                <a:solidFill>
                  <a:srgbClr val="000000"/>
                </a:solidFill>
              </a:rPr>
              <a:t>= </a:t>
            </a:r>
            <a:r>
              <a:rPr lang="tr-TR" sz="2000" b="1" u="sng" dirty="0" smtClean="0">
                <a:solidFill>
                  <a:srgbClr val="800000"/>
                </a:solidFill>
              </a:rPr>
              <a:t>30</a:t>
            </a:r>
            <a:r>
              <a:rPr lang="tr-TR" sz="2000" dirty="0" smtClean="0">
                <a:solidFill>
                  <a:srgbClr val="000000"/>
                </a:solidFill>
              </a:rPr>
              <a:t> olacaktır.</a:t>
            </a:r>
          </a:p>
          <a:p>
            <a:pPr eaLnBrk="1" hangingPunct="1"/>
            <a:r>
              <a:rPr lang="tr-TR" sz="2000" dirty="0" smtClean="0">
                <a:solidFill>
                  <a:srgbClr val="000000"/>
                </a:solidFill>
              </a:rPr>
              <a:t>Yani Meslek lisesine ve öğretmen lisesine </a:t>
            </a:r>
            <a:r>
              <a:rPr lang="tr-TR" sz="2000" b="1" dirty="0" smtClean="0">
                <a:solidFill>
                  <a:srgbClr val="800000"/>
                </a:solidFill>
              </a:rPr>
              <a:t>en fazla 30 ek puan</a:t>
            </a:r>
            <a:r>
              <a:rPr lang="tr-TR" sz="2000" dirty="0" smtClean="0">
                <a:solidFill>
                  <a:srgbClr val="800000"/>
                </a:solidFill>
              </a:rPr>
              <a:t> </a:t>
            </a:r>
            <a:r>
              <a:rPr lang="tr-TR" sz="2000" dirty="0" smtClean="0">
                <a:solidFill>
                  <a:srgbClr val="000000"/>
                </a:solidFill>
              </a:rPr>
              <a:t>gelebilecek.</a:t>
            </a:r>
          </a:p>
          <a:p>
            <a:pPr eaLnBrk="1" hangingPunct="1"/>
            <a:endParaRPr lang="tr-TR" sz="2000" dirty="0" smtClean="0">
              <a:solidFill>
                <a:srgbClr val="000000"/>
              </a:solidFill>
            </a:endParaRPr>
          </a:p>
          <a:p>
            <a:pPr eaLnBrk="1" hangingPunct="1">
              <a:lnSpc>
                <a:spcPct val="80000"/>
              </a:lnSpc>
              <a:buFont typeface="Wingdings" pitchFamily="2" charset="2"/>
              <a:buNone/>
            </a:pPr>
            <a:r>
              <a:rPr lang="tr-TR" sz="2100" dirty="0" smtClean="0">
                <a:solidFill>
                  <a:srgbClr val="000000"/>
                </a:solidFill>
              </a:rPr>
              <a:t>	</a:t>
            </a:r>
          </a:p>
          <a:p>
            <a:pPr eaLnBrk="1" hangingPunct="1">
              <a:lnSpc>
                <a:spcPct val="80000"/>
              </a:lnSpc>
              <a:buFont typeface="Wingdings" pitchFamily="2" charset="2"/>
              <a:buNone/>
            </a:pPr>
            <a:endParaRPr lang="tr-TR" sz="2100" dirty="0" smtClean="0">
              <a:solidFill>
                <a:srgbClr val="000000"/>
              </a:solidFill>
            </a:endParaRPr>
          </a:p>
        </p:txBody>
      </p:sp>
    </p:spTree>
    <p:extLst>
      <p:ext uri="{BB962C8B-B14F-4D97-AF65-F5344CB8AC3E}">
        <p14:creationId xmlns:p14="http://schemas.microsoft.com/office/powerpoint/2010/main" val="3060896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83832"/>
          </a:xfrm>
        </p:spPr>
        <p:txBody>
          <a:bodyPr/>
          <a:lstStyle/>
          <a:p>
            <a:pPr eaLnBrk="1" hangingPunct="1">
              <a:defRPr/>
            </a:pPr>
            <a:r>
              <a:rPr lang="tr-TR" sz="2200" dirty="0" smtClean="0">
                <a:solidFill>
                  <a:srgbClr val="000000"/>
                </a:solidFill>
              </a:rPr>
              <a:t>Tercihler sonucu üniversitede bir bölüm kazanıpta gitmeyen </a:t>
            </a:r>
            <a:r>
              <a:rPr lang="tr-TR" sz="2200" b="1" dirty="0" smtClean="0">
                <a:solidFill>
                  <a:srgbClr val="000000"/>
                </a:solidFill>
              </a:rPr>
              <a:t>(Açıköğretimin kontenjansız bölümleri ve sınavsız geçişle bir yere yerleşenler hariç) </a:t>
            </a:r>
            <a:r>
              <a:rPr lang="tr-TR" sz="2200" dirty="0" smtClean="0">
                <a:solidFill>
                  <a:srgbClr val="000000"/>
                </a:solidFill>
              </a:rPr>
              <a:t>öğrenciler o sene tekrar sınava girdiklerinde </a:t>
            </a:r>
            <a:r>
              <a:rPr lang="tr-TR" sz="2200" b="1" dirty="0" smtClean="0">
                <a:solidFill>
                  <a:srgbClr val="FF0000"/>
                </a:solidFill>
              </a:rPr>
              <a:t>0.12</a:t>
            </a:r>
            <a:r>
              <a:rPr lang="tr-TR" sz="2200" dirty="0" smtClean="0">
                <a:solidFill>
                  <a:srgbClr val="000000"/>
                </a:solidFill>
              </a:rPr>
              <a:t> OBP katsayısı yarı yarıya düşürülerek </a:t>
            </a:r>
            <a:r>
              <a:rPr lang="tr-TR" sz="2200" b="1" dirty="0" smtClean="0">
                <a:solidFill>
                  <a:srgbClr val="008000"/>
                </a:solidFill>
              </a:rPr>
              <a:t>0.06</a:t>
            </a:r>
            <a:r>
              <a:rPr lang="tr-TR" sz="2200" dirty="0" smtClean="0">
                <a:solidFill>
                  <a:srgbClr val="000000"/>
                </a:solidFill>
              </a:rPr>
              <a:t> ile çarpılacak ve varsa </a:t>
            </a:r>
            <a:r>
              <a:rPr lang="tr-TR" sz="2200" b="1" dirty="0" smtClean="0">
                <a:solidFill>
                  <a:srgbClr val="FF0000"/>
                </a:solidFill>
              </a:rPr>
              <a:t>0.06</a:t>
            </a:r>
            <a:r>
              <a:rPr lang="tr-TR" sz="2200" dirty="0" smtClean="0">
                <a:solidFill>
                  <a:srgbClr val="000000"/>
                </a:solidFill>
              </a:rPr>
              <a:t> ek puan katsayısı yarı yarıya düşülerek </a:t>
            </a:r>
            <a:r>
              <a:rPr lang="tr-TR" sz="2200" b="1" dirty="0" smtClean="0">
                <a:solidFill>
                  <a:srgbClr val="008000"/>
                </a:solidFill>
              </a:rPr>
              <a:t>0.03</a:t>
            </a:r>
            <a:r>
              <a:rPr lang="tr-TR" sz="2200" dirty="0" smtClean="0">
                <a:solidFill>
                  <a:srgbClr val="000000"/>
                </a:solidFill>
              </a:rPr>
              <a:t> ile çarpılacaktır.</a:t>
            </a:r>
          </a:p>
          <a:p>
            <a:pPr eaLnBrk="1" hangingPunct="1">
              <a:defRPr/>
            </a:pPr>
            <a:endParaRPr lang="tr-TR" sz="2200" dirty="0" smtClean="0">
              <a:solidFill>
                <a:srgbClr val="000000"/>
              </a:solidFill>
            </a:endParaRPr>
          </a:p>
          <a:p>
            <a:pPr eaLnBrk="1" hangingPunct="1">
              <a:defRPr/>
            </a:pPr>
            <a:r>
              <a:rPr lang="tr-TR" sz="2200" dirty="0" smtClean="0">
                <a:solidFill>
                  <a:srgbClr val="000000"/>
                </a:solidFill>
              </a:rPr>
              <a:t>Yeni OBP sisteminde </a:t>
            </a:r>
            <a:r>
              <a:rPr lang="tr-TR" sz="2200" b="1" dirty="0" smtClean="0">
                <a:solidFill>
                  <a:srgbClr val="800000"/>
                </a:solidFill>
              </a:rPr>
              <a:t>okul birincisine direkt 60 gelmeyecek</a:t>
            </a:r>
            <a:r>
              <a:rPr lang="tr-TR" sz="22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extLst>
      <p:ext uri="{BB962C8B-B14F-4D97-AF65-F5344CB8AC3E}">
        <p14:creationId xmlns:p14="http://schemas.microsoft.com/office/powerpoint/2010/main" val="299194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714348" y="836712"/>
            <a:ext cx="5857916" cy="769441"/>
          </a:xfrm>
          <a:prstGeom prst="rect">
            <a:avLst/>
          </a:prstGeom>
          <a:noFill/>
        </p:spPr>
        <p:txBody>
          <a:bodyPr wrap="square" rtlCol="0">
            <a:spAutoFit/>
          </a:bodyPr>
          <a:lstStyle/>
          <a:p>
            <a:r>
              <a:rPr lang="tr-TR" sz="4400" b="1" cap="all" dirty="0" smtClean="0">
                <a:ln w="9000" cmpd="sng">
                  <a:solidFill>
                    <a:schemeClr val="accent4">
                      <a:shade val="50000"/>
                      <a:satMod val="120000"/>
                    </a:schemeClr>
                  </a:solidFill>
                  <a:prstDash val="solid"/>
                </a:ln>
                <a:solidFill>
                  <a:schemeClr val="bg2">
                    <a:lumMod val="50000"/>
                  </a:schemeClr>
                </a:solidFill>
                <a:effectLst>
                  <a:reflection blurRad="12700" stA="28000" endPos="45000" dist="1000" dir="5400000" sy="-100000" algn="bl" rotWithShape="0"/>
                </a:effectLst>
              </a:rPr>
              <a:t>Yanlış DERS SEÇİMİ</a:t>
            </a:r>
            <a:endParaRPr lang="tr-TR" sz="4400" b="1" cap="all" dirty="0">
              <a:ln w="9000" cmpd="sng">
                <a:solidFill>
                  <a:schemeClr val="accent4">
                    <a:shade val="50000"/>
                    <a:satMod val="120000"/>
                  </a:schemeClr>
                </a:solidFill>
                <a:prstDash val="solid"/>
              </a:ln>
              <a:solidFill>
                <a:schemeClr val="bg2">
                  <a:lumMod val="50000"/>
                </a:schemeClr>
              </a:solidFill>
              <a:effectLst>
                <a:reflection blurRad="12700" stA="28000" endPos="45000" dist="1000" dir="5400000" sy="-100000" algn="bl" rotWithShape="0"/>
              </a:effectLst>
            </a:endParaRPr>
          </a:p>
        </p:txBody>
      </p:sp>
      <p:sp>
        <p:nvSpPr>
          <p:cNvPr id="21" name="20 Metin kutusu"/>
          <p:cNvSpPr txBox="1"/>
          <p:nvPr/>
        </p:nvSpPr>
        <p:spPr>
          <a:xfrm>
            <a:off x="714348" y="2000240"/>
            <a:ext cx="4857784" cy="3970318"/>
          </a:xfrm>
          <a:prstGeom prst="rect">
            <a:avLst/>
          </a:prstGeom>
          <a:noFill/>
        </p:spPr>
        <p:txBody>
          <a:bodyPr wrap="square" rtlCol="0">
            <a:spAutoFit/>
          </a:bodyPr>
          <a:lstStyle/>
          <a:p>
            <a:pPr algn="just">
              <a:buFont typeface="Arial" pitchFamily="34" charset="0"/>
              <a:buChar char="•"/>
            </a:pPr>
            <a:r>
              <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rPr>
              <a:t> Düşük lise notları</a:t>
            </a:r>
          </a:p>
          <a:p>
            <a:pPr algn="just">
              <a:buFont typeface="Arial" pitchFamily="34" charset="0"/>
              <a:buChar char="•"/>
            </a:pPr>
            <a:endPar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endParaRPr>
          </a:p>
          <a:p>
            <a:pPr algn="just">
              <a:buFont typeface="Arial" pitchFamily="34" charset="0"/>
              <a:buChar char="•"/>
            </a:pPr>
            <a:r>
              <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rPr>
              <a:t> </a:t>
            </a:r>
            <a:r>
              <a:rPr lang="tr-TR" sz="2800" b="1" i="1" dirty="0" smtClean="0">
                <a:ln w="1905"/>
                <a:solidFill>
                  <a:srgbClr val="00B050"/>
                </a:solidFill>
                <a:effectLst>
                  <a:innerShdw blurRad="69850" dist="43180" dir="5400000">
                    <a:srgbClr val="000000">
                      <a:alpha val="65000"/>
                    </a:srgbClr>
                  </a:innerShdw>
                </a:effectLst>
                <a:latin typeface="Candara" pitchFamily="34" charset="0"/>
              </a:rPr>
              <a:t>Düşük üniversite puanı</a:t>
            </a:r>
          </a:p>
          <a:p>
            <a:pPr algn="just">
              <a:buFont typeface="Arial" pitchFamily="34" charset="0"/>
              <a:buChar char="•"/>
            </a:pPr>
            <a:endPar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endParaRPr>
          </a:p>
          <a:p>
            <a:pPr algn="just">
              <a:buFont typeface="Arial" pitchFamily="34" charset="0"/>
              <a:buChar char="•"/>
            </a:pPr>
            <a:r>
              <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rPr>
              <a:t> Yanlış meslek seçimi</a:t>
            </a:r>
          </a:p>
          <a:p>
            <a:pPr algn="just">
              <a:buFont typeface="Arial" pitchFamily="34" charset="0"/>
              <a:buChar char="•"/>
            </a:pPr>
            <a:endPar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endParaRPr>
          </a:p>
          <a:p>
            <a:pPr algn="just">
              <a:buFont typeface="Arial" pitchFamily="34" charset="0"/>
              <a:buChar char="•"/>
            </a:pPr>
            <a:r>
              <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rPr>
              <a:t> </a:t>
            </a:r>
            <a:r>
              <a:rPr lang="tr-TR" sz="2800" b="1" i="1" dirty="0" smtClean="0">
                <a:ln w="1905"/>
                <a:solidFill>
                  <a:srgbClr val="00B050"/>
                </a:solidFill>
                <a:effectLst>
                  <a:innerShdw blurRad="69850" dist="43180" dir="5400000">
                    <a:srgbClr val="000000">
                      <a:alpha val="65000"/>
                    </a:srgbClr>
                  </a:innerShdw>
                </a:effectLst>
                <a:latin typeface="Candara" pitchFamily="34" charset="0"/>
              </a:rPr>
              <a:t>Başarısız kariyer girişimleri</a:t>
            </a:r>
          </a:p>
          <a:p>
            <a:pPr algn="just">
              <a:buFont typeface="Arial" pitchFamily="34" charset="0"/>
              <a:buChar char="•"/>
            </a:pPr>
            <a:endPar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endParaRPr>
          </a:p>
          <a:p>
            <a:pPr algn="just">
              <a:buFont typeface="Arial" pitchFamily="34" charset="0"/>
              <a:buChar char="•"/>
            </a:pPr>
            <a:r>
              <a:rPr lang="tr-TR"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ndara" pitchFamily="34" charset="0"/>
              </a:rPr>
              <a:t> Mutsuz insan</a:t>
            </a:r>
          </a:p>
        </p:txBody>
      </p:sp>
      <p:pic>
        <p:nvPicPr>
          <p:cNvPr id="22" name="21 Resim" descr="üzgün.jpg"/>
          <p:cNvPicPr>
            <a:picLocks noChangeAspect="1"/>
          </p:cNvPicPr>
          <p:nvPr/>
        </p:nvPicPr>
        <p:blipFill>
          <a:blip r:embed="rId2" cstate="print"/>
          <a:stretch>
            <a:fillRect/>
          </a:stretch>
        </p:blipFill>
        <p:spPr>
          <a:xfrm>
            <a:off x="6286512" y="3500438"/>
            <a:ext cx="2193838" cy="24288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0825" y="1052513"/>
            <a:ext cx="8569325" cy="4349750"/>
          </a:xfrm>
          <a:prstGeom prst="rect">
            <a:avLst/>
          </a:prstGeom>
          <a:noFill/>
          <a:ln w="9525">
            <a:noFill/>
            <a:miter lim="800000"/>
            <a:headEnd/>
            <a:tailEnd/>
          </a:ln>
          <a:effectLst/>
        </p:spPr>
        <p:txBody>
          <a:bodyPr>
            <a:spAutoFit/>
          </a:bodyPr>
          <a:lstStyle/>
          <a:p>
            <a:pPr algn="just">
              <a:lnSpc>
                <a:spcPct val="110000"/>
              </a:lnSpc>
              <a:spcBef>
                <a:spcPct val="0"/>
              </a:spcBef>
              <a:buFontTx/>
              <a:buNone/>
              <a:tabLst>
                <a:tab pos="531813" algn="l"/>
              </a:tabLst>
            </a:pPr>
            <a:r>
              <a:rPr lang="tr-TR" sz="2200" b="1" dirty="0">
                <a:solidFill>
                  <a:schemeClr val="folHlink"/>
                </a:solidFill>
                <a:latin typeface="Bookman Old Style" pitchFamily="18" charset="0"/>
              </a:rPr>
              <a:t>	 </a:t>
            </a:r>
            <a:r>
              <a:rPr lang="tr-TR" sz="3200" b="1" dirty="0">
                <a:latin typeface="Bookman Old Style" pitchFamily="18" charset="0"/>
              </a:rPr>
              <a:t>	      </a:t>
            </a:r>
            <a:r>
              <a:rPr lang="tr-TR" sz="4000" b="1" dirty="0" smtClean="0">
                <a:solidFill>
                  <a:schemeClr val="bg2">
                    <a:lumMod val="50000"/>
                  </a:schemeClr>
                </a:solidFill>
                <a:latin typeface="Bookman Old Style" pitchFamily="18" charset="0"/>
              </a:rPr>
              <a:t>Ders </a:t>
            </a:r>
            <a:r>
              <a:rPr lang="tr-TR" sz="4000" b="1" dirty="0">
                <a:solidFill>
                  <a:schemeClr val="bg2">
                    <a:lumMod val="50000"/>
                  </a:schemeClr>
                </a:solidFill>
                <a:latin typeface="Bookman Old Style" pitchFamily="18" charset="0"/>
              </a:rPr>
              <a:t>seçimi;</a:t>
            </a:r>
          </a:p>
          <a:p>
            <a:pPr algn="just">
              <a:lnSpc>
                <a:spcPct val="110000"/>
              </a:lnSpc>
              <a:spcBef>
                <a:spcPct val="0"/>
              </a:spcBef>
              <a:tabLst>
                <a:tab pos="531813" algn="l"/>
              </a:tabLst>
            </a:pPr>
            <a:r>
              <a:rPr lang="tr-TR" sz="3200" b="1" dirty="0">
                <a:latin typeface="Bookman Old Style" pitchFamily="18" charset="0"/>
              </a:rPr>
              <a:t>   </a:t>
            </a:r>
            <a:r>
              <a:rPr lang="tr-TR" sz="3200" b="1" dirty="0">
                <a:solidFill>
                  <a:srgbClr val="FF5050"/>
                </a:solidFill>
                <a:latin typeface="Bookman Old Style" pitchFamily="18" charset="0"/>
              </a:rPr>
              <a:t>Sınavlarda alınan  notlara, </a:t>
            </a:r>
          </a:p>
          <a:p>
            <a:pPr algn="just">
              <a:lnSpc>
                <a:spcPct val="110000"/>
              </a:lnSpc>
              <a:spcBef>
                <a:spcPct val="0"/>
              </a:spcBef>
              <a:tabLst>
                <a:tab pos="531813" algn="l"/>
              </a:tabLst>
            </a:pPr>
            <a:r>
              <a:rPr lang="tr-TR" sz="3200" b="1" dirty="0">
                <a:solidFill>
                  <a:srgbClr val="FF5050"/>
                </a:solidFill>
                <a:latin typeface="Bookman Old Style" pitchFamily="18" charset="0"/>
              </a:rPr>
              <a:t>   </a:t>
            </a:r>
            <a:r>
              <a:rPr lang="tr-TR" sz="3200" b="1" dirty="0" err="1">
                <a:solidFill>
                  <a:srgbClr val="FF5050"/>
                </a:solidFill>
                <a:latin typeface="Bookman Old Style" pitchFamily="18" charset="0"/>
              </a:rPr>
              <a:t>AOBP’ye</a:t>
            </a:r>
            <a:endParaRPr lang="tr-TR" sz="3200" b="1" dirty="0">
              <a:solidFill>
                <a:srgbClr val="FF5050"/>
              </a:solidFill>
              <a:latin typeface="Bookman Old Style" pitchFamily="18" charset="0"/>
            </a:endParaRPr>
          </a:p>
          <a:p>
            <a:pPr algn="just">
              <a:lnSpc>
                <a:spcPct val="110000"/>
              </a:lnSpc>
              <a:spcBef>
                <a:spcPct val="0"/>
              </a:spcBef>
              <a:tabLst>
                <a:tab pos="531813" algn="l"/>
              </a:tabLst>
            </a:pPr>
            <a:r>
              <a:rPr lang="tr-TR" sz="3200" b="1" dirty="0">
                <a:solidFill>
                  <a:srgbClr val="FF5050"/>
                </a:solidFill>
                <a:latin typeface="Bookman Old Style" pitchFamily="18" charset="0"/>
              </a:rPr>
              <a:t>   Diploma puanına</a:t>
            </a:r>
          </a:p>
          <a:p>
            <a:pPr algn="just">
              <a:lnSpc>
                <a:spcPct val="110000"/>
              </a:lnSpc>
              <a:spcBef>
                <a:spcPct val="0"/>
              </a:spcBef>
              <a:tabLst>
                <a:tab pos="531813" algn="l"/>
              </a:tabLst>
            </a:pPr>
            <a:r>
              <a:rPr lang="tr-TR" sz="3200" b="1" dirty="0">
                <a:solidFill>
                  <a:srgbClr val="FF5050"/>
                </a:solidFill>
                <a:latin typeface="Bookman Old Style" pitchFamily="18" charset="0"/>
              </a:rPr>
              <a:t>   Okulun ÖSS başarısına </a:t>
            </a:r>
            <a:r>
              <a:rPr lang="tr-TR" sz="3200" b="1" dirty="0">
                <a:latin typeface="Bookman Old Style" pitchFamily="18" charset="0"/>
              </a:rPr>
              <a:t>büyük etki yapmaktadır.</a:t>
            </a:r>
          </a:p>
          <a:p>
            <a:pPr algn="just">
              <a:lnSpc>
                <a:spcPct val="110000"/>
              </a:lnSpc>
              <a:spcBef>
                <a:spcPct val="0"/>
              </a:spcBef>
              <a:buFontTx/>
              <a:buNone/>
              <a:tabLst>
                <a:tab pos="531813" algn="l"/>
              </a:tabLst>
            </a:pPr>
            <a:r>
              <a:rPr lang="tr-TR" sz="3200" b="1" dirty="0">
                <a:latin typeface="Bookman Old Style" pitchFamily="18" charset="0"/>
              </a:rPr>
              <a:t>	</a:t>
            </a:r>
          </a:p>
          <a:p>
            <a:pPr algn="just">
              <a:lnSpc>
                <a:spcPct val="110000"/>
              </a:lnSpc>
              <a:spcBef>
                <a:spcPct val="0"/>
              </a:spcBef>
              <a:buFontTx/>
              <a:buNone/>
              <a:tabLst>
                <a:tab pos="531813" algn="l"/>
              </a:tabLst>
            </a:pPr>
            <a:r>
              <a:rPr lang="tr-TR" sz="2200" b="1" dirty="0">
                <a:latin typeface="Bookman Old Style" pitchFamily="18" charset="0"/>
              </a:rPr>
              <a:t>	</a:t>
            </a:r>
          </a:p>
        </p:txBody>
      </p:sp>
      <p:graphicFrame>
        <p:nvGraphicFramePr>
          <p:cNvPr id="11271" name="Object 7"/>
          <p:cNvGraphicFramePr>
            <a:graphicFrameLocks noChangeAspect="1"/>
          </p:cNvGraphicFramePr>
          <p:nvPr/>
        </p:nvGraphicFramePr>
        <p:xfrm>
          <a:off x="611188" y="0"/>
          <a:ext cx="1138237" cy="1676400"/>
        </p:xfrm>
        <a:graphic>
          <a:graphicData uri="http://schemas.openxmlformats.org/presentationml/2006/ole">
            <mc:AlternateContent xmlns:mc="http://schemas.openxmlformats.org/markup-compatibility/2006">
              <mc:Choice xmlns:v="urn:schemas-microsoft-com:vml" Requires="v">
                <p:oleObj spid="_x0000_s1028" name="Klip" r:id="rId3" imgW="2247480" imgH="3306240" progId="">
                  <p:embed/>
                </p:oleObj>
              </mc:Choice>
              <mc:Fallback>
                <p:oleObj name="Klip" r:id="rId3" imgW="2247480" imgH="33062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0"/>
                        <a:ext cx="1138237"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6" fill="hold" nodeType="clickEffect">
                                  <p:stCondLst>
                                    <p:cond delay="0"/>
                                  </p:stCondLst>
                                  <p:childTnLst>
                                    <p:set>
                                      <p:cBhvr>
                                        <p:cTn id="11" dur="1" fill="hold">
                                          <p:stCondLst>
                                            <p:cond delay="0"/>
                                          </p:stCondLst>
                                        </p:cTn>
                                        <p:tgtEl>
                                          <p:spTgt spid="11271"/>
                                        </p:tgtEl>
                                        <p:attrNameLst>
                                          <p:attrName>style.visibility</p:attrName>
                                        </p:attrNameLst>
                                      </p:cBhvr>
                                      <p:to>
                                        <p:strVal val="visible"/>
                                      </p:to>
                                    </p:set>
                                    <p:anim calcmode="lin" valueType="num">
                                      <p:cBhvr>
                                        <p:cTn id="12" dur="500" fill="hold"/>
                                        <p:tgtEl>
                                          <p:spTgt spid="11271"/>
                                        </p:tgtEl>
                                        <p:attrNameLst>
                                          <p:attrName>ppt_w</p:attrName>
                                        </p:attrNameLst>
                                      </p:cBhvr>
                                      <p:tavLst>
                                        <p:tav tm="0">
                                          <p:val>
                                            <p:strVal val="(6*min(max(#ppt_w*#ppt_h,.3),1)-7.4)/-.7*#ppt_w"/>
                                          </p:val>
                                        </p:tav>
                                        <p:tav tm="100000">
                                          <p:val>
                                            <p:strVal val="#ppt_w"/>
                                          </p:val>
                                        </p:tav>
                                      </p:tavLst>
                                    </p:anim>
                                    <p:anim calcmode="lin" valueType="num">
                                      <p:cBhvr>
                                        <p:cTn id="13" dur="500" fill="hold"/>
                                        <p:tgtEl>
                                          <p:spTgt spid="11271"/>
                                        </p:tgtEl>
                                        <p:attrNameLst>
                                          <p:attrName>ppt_h</p:attrName>
                                        </p:attrNameLst>
                                      </p:cBhvr>
                                      <p:tavLst>
                                        <p:tav tm="0">
                                          <p:val>
                                            <p:strVal val="(6*min(max(#ppt_w*#ppt_h,.3),1)-7.4)/-.7*#ppt_h"/>
                                          </p:val>
                                        </p:tav>
                                        <p:tav tm="100000">
                                          <p:val>
                                            <p:strVal val="#ppt_h"/>
                                          </p:val>
                                        </p:tav>
                                      </p:tavLst>
                                    </p:anim>
                                    <p:anim calcmode="lin" valueType="num">
                                      <p:cBhvr>
                                        <p:cTn id="14" dur="500" fill="hold"/>
                                        <p:tgtEl>
                                          <p:spTgt spid="11271"/>
                                        </p:tgtEl>
                                        <p:attrNameLst>
                                          <p:attrName>ppt_x</p:attrName>
                                        </p:attrNameLst>
                                      </p:cBhvr>
                                      <p:tavLst>
                                        <p:tav tm="0">
                                          <p:val>
                                            <p:fltVal val="0.5"/>
                                          </p:val>
                                        </p:tav>
                                        <p:tav tm="100000">
                                          <p:val>
                                            <p:strVal val="#ppt_x"/>
                                          </p:val>
                                        </p:tav>
                                      </p:tavLst>
                                    </p:anim>
                                    <p:anim calcmode="lin" valueType="num">
                                      <p:cBhvr>
                                        <p:cTn id="15" dur="500" fill="hold"/>
                                        <p:tgtEl>
                                          <p:spTgt spid="11271"/>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339752" y="260350"/>
            <a:ext cx="6048598" cy="1600200"/>
          </a:xfrm>
        </p:spPr>
        <p:txBody>
          <a:bodyPr/>
          <a:lstStyle/>
          <a:p>
            <a:r>
              <a:rPr lang="tr-TR" dirty="0" smtClean="0">
                <a:solidFill>
                  <a:schemeClr val="bg2">
                    <a:lumMod val="50000"/>
                  </a:schemeClr>
                </a:solidFill>
              </a:rPr>
              <a:t>DERS</a:t>
            </a:r>
            <a:r>
              <a:rPr lang="tr-TR" b="1" dirty="0" smtClean="0">
                <a:solidFill>
                  <a:schemeClr val="bg2">
                    <a:lumMod val="50000"/>
                  </a:schemeClr>
                </a:solidFill>
              </a:rPr>
              <a:t> </a:t>
            </a:r>
            <a:r>
              <a:rPr lang="tr-TR" b="1" dirty="0">
                <a:solidFill>
                  <a:schemeClr val="bg2">
                    <a:lumMod val="50000"/>
                  </a:schemeClr>
                </a:solidFill>
              </a:rPr>
              <a:t>SEÇİMİNİ NE ZAMAN YAPACAĞIZ?</a:t>
            </a:r>
          </a:p>
        </p:txBody>
      </p:sp>
      <p:sp>
        <p:nvSpPr>
          <p:cNvPr id="67587" name="Rectangle 3"/>
          <p:cNvSpPr>
            <a:spLocks noGrp="1" noChangeArrowheads="1"/>
          </p:cNvSpPr>
          <p:nvPr>
            <p:ph type="body" sz="half" idx="1"/>
          </p:nvPr>
        </p:nvSpPr>
        <p:spPr>
          <a:xfrm>
            <a:off x="395288" y="1844675"/>
            <a:ext cx="8424862" cy="3657600"/>
          </a:xfrm>
          <a:noFill/>
        </p:spPr>
        <p:txBody>
          <a:bodyPr/>
          <a:lstStyle/>
          <a:p>
            <a:endParaRPr lang="tr-TR" sz="2400" dirty="0">
              <a:solidFill>
                <a:srgbClr val="CC0099"/>
              </a:solidFill>
            </a:endParaRPr>
          </a:p>
          <a:p>
            <a:r>
              <a:rPr lang="tr-TR" sz="2800" dirty="0"/>
              <a:t>Sınıf geçme Yönetmeliğinin 10.Maddesi gereğince </a:t>
            </a:r>
            <a:r>
              <a:rPr lang="tr-TR" sz="2800" dirty="0">
                <a:solidFill>
                  <a:srgbClr val="FF5050"/>
                </a:solidFill>
              </a:rPr>
              <a:t>ders bitiminden itibaren yeni ders yılının başlamasına kadar</a:t>
            </a:r>
            <a:r>
              <a:rPr lang="tr-TR" sz="2800" dirty="0"/>
              <a:t> geçen sürede yapılır</a:t>
            </a:r>
            <a:r>
              <a:rPr lang="tr-TR" sz="2800" dirty="0" smtClean="0"/>
              <a:t>.</a:t>
            </a:r>
            <a:endParaRPr lang="tr-TR" sz="2800" dirty="0"/>
          </a:p>
          <a:p>
            <a:r>
              <a:rPr lang="tr-TR" sz="2800" dirty="0"/>
              <a:t>Nakil veya değişikliklerde bu süre  biraz uzayabilir.</a:t>
            </a:r>
          </a:p>
        </p:txBody>
      </p:sp>
      <p:graphicFrame>
        <p:nvGraphicFramePr>
          <p:cNvPr id="67589" name="Object 5"/>
          <p:cNvGraphicFramePr>
            <a:graphicFrameLocks noGrp="1" noChangeAspect="1"/>
          </p:cNvGraphicFramePr>
          <p:nvPr>
            <p:ph type="clipArt" sz="half" idx="2"/>
          </p:nvPr>
        </p:nvGraphicFramePr>
        <p:xfrm>
          <a:off x="4694238" y="1828800"/>
          <a:ext cx="3603625" cy="3657600"/>
        </p:xfrm>
        <a:graphic>
          <a:graphicData uri="http://schemas.openxmlformats.org/presentationml/2006/ole">
            <mc:AlternateContent xmlns:mc="http://schemas.openxmlformats.org/markup-compatibility/2006">
              <mc:Choice xmlns:v="urn:schemas-microsoft-com:vml" Requires="v">
                <p:oleObj spid="_x0000_s2052" name="Klip" r:id="rId4" imgW="3885840" imgH="3944520" progId="">
                  <p:embed/>
                </p:oleObj>
              </mc:Choice>
              <mc:Fallback>
                <p:oleObj name="Klip" r:id="rId4" imgW="3885840" imgH="3944520" progId="">
                  <p:embed/>
                  <p:pic>
                    <p:nvPicPr>
                      <p:cNvPr id="0" name="Picture 2"/>
                      <p:cNvPicPr>
                        <a:picLocks noChangeAspect="1" noChangeArrowheads="1"/>
                      </p:cNvPicPr>
                      <p:nvPr/>
                    </p:nvPicPr>
                    <p:blipFill>
                      <a:blip r:embed="rId5">
                        <a:lum bright="24000"/>
                        <a:extLst>
                          <a:ext uri="{28A0092B-C50C-407E-A947-70E740481C1C}">
                            <a14:useLocalDpi xmlns:a14="http://schemas.microsoft.com/office/drawing/2010/main" val="0"/>
                          </a:ext>
                        </a:extLst>
                      </a:blip>
                      <a:srcRect/>
                      <a:stretch>
                        <a:fillRect/>
                      </a:stretch>
                    </p:blipFill>
                    <p:spPr bwMode="auto">
                      <a:xfrm>
                        <a:off x="4694238" y="1828800"/>
                        <a:ext cx="3603625"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7588" name="Picture 4" descr="j0234131"/>
          <p:cNvPicPr>
            <a:picLocks noChangeAspect="1" noChangeArrowheads="1"/>
          </p:cNvPicPr>
          <p:nvPr/>
        </p:nvPicPr>
        <p:blipFill>
          <a:blip r:embed="rId6" cstate="print"/>
          <a:srcRect/>
          <a:stretch>
            <a:fillRect/>
          </a:stretch>
        </p:blipFill>
        <p:spPr bwMode="auto">
          <a:xfrm>
            <a:off x="0" y="-171400"/>
            <a:ext cx="1952625" cy="20764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additive="base">
                                        <p:cTn id="7" dur="500" fill="hold"/>
                                        <p:tgtEl>
                                          <p:spTgt spid="67588"/>
                                        </p:tgtEl>
                                        <p:attrNameLst>
                                          <p:attrName>ppt_x</p:attrName>
                                        </p:attrNameLst>
                                      </p:cBhvr>
                                      <p:tavLst>
                                        <p:tav tm="0">
                                          <p:val>
                                            <p:strVal val="0-#ppt_w/2"/>
                                          </p:val>
                                        </p:tav>
                                        <p:tav tm="100000">
                                          <p:val>
                                            <p:strVal val="#ppt_x"/>
                                          </p:val>
                                        </p:tav>
                                      </p:tavLst>
                                    </p:anim>
                                    <p:anim calcmode="lin" valueType="num">
                                      <p:cBhvr additive="base">
                                        <p:cTn id="8" dur="500" fill="hold"/>
                                        <p:tgtEl>
                                          <p:spTgt spid="675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7588"/>
                                        </p:tgtEl>
                                        <p:attrNameLst>
                                          <p:attrName>style.visibility</p:attrName>
                                        </p:attrNameLst>
                                      </p:cBhvr>
                                      <p:to>
                                        <p:strVal val="visible"/>
                                      </p:to>
                                    </p:set>
                                    <p:animEffect transition="in" filter="wipe(down)">
                                      <p:cBhvr>
                                        <p:cTn id="13" dur="580">
                                          <p:stCondLst>
                                            <p:cond delay="0"/>
                                          </p:stCondLst>
                                        </p:cTn>
                                        <p:tgtEl>
                                          <p:spTgt spid="67588"/>
                                        </p:tgtEl>
                                      </p:cBhvr>
                                    </p:animEffect>
                                    <p:anim calcmode="lin" valueType="num">
                                      <p:cBhvr>
                                        <p:cTn id="14" dur="1822" tmFilter="0,0; 0.14,0.36; 0.43,0.73; 0.71,0.91; 1.0,1.0">
                                          <p:stCondLst>
                                            <p:cond delay="0"/>
                                          </p:stCondLst>
                                        </p:cTn>
                                        <p:tgtEl>
                                          <p:spTgt spid="6758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758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758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758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7588"/>
                                        </p:tgtEl>
                                        <p:attrNameLst>
                                          <p:attrName>ppt_y</p:attrName>
                                        </p:attrNameLst>
                                      </p:cBhvr>
                                      <p:tavLst>
                                        <p:tav tm="0" fmla="#ppt_y-sin(pi*$)/81">
                                          <p:val>
                                            <p:fltVal val="0"/>
                                          </p:val>
                                        </p:tav>
                                        <p:tav tm="100000">
                                          <p:val>
                                            <p:fltVal val="1"/>
                                          </p:val>
                                        </p:tav>
                                      </p:tavLst>
                                    </p:anim>
                                    <p:animScale>
                                      <p:cBhvr>
                                        <p:cTn id="19" dur="26">
                                          <p:stCondLst>
                                            <p:cond delay="650"/>
                                          </p:stCondLst>
                                        </p:cTn>
                                        <p:tgtEl>
                                          <p:spTgt spid="67588"/>
                                        </p:tgtEl>
                                      </p:cBhvr>
                                      <p:to x="100000" y="60000"/>
                                    </p:animScale>
                                    <p:animScale>
                                      <p:cBhvr>
                                        <p:cTn id="20" dur="166" decel="50000">
                                          <p:stCondLst>
                                            <p:cond delay="676"/>
                                          </p:stCondLst>
                                        </p:cTn>
                                        <p:tgtEl>
                                          <p:spTgt spid="67588"/>
                                        </p:tgtEl>
                                      </p:cBhvr>
                                      <p:to x="100000" y="100000"/>
                                    </p:animScale>
                                    <p:animScale>
                                      <p:cBhvr>
                                        <p:cTn id="21" dur="26">
                                          <p:stCondLst>
                                            <p:cond delay="1312"/>
                                          </p:stCondLst>
                                        </p:cTn>
                                        <p:tgtEl>
                                          <p:spTgt spid="67588"/>
                                        </p:tgtEl>
                                      </p:cBhvr>
                                      <p:to x="100000" y="80000"/>
                                    </p:animScale>
                                    <p:animScale>
                                      <p:cBhvr>
                                        <p:cTn id="22" dur="166" decel="50000">
                                          <p:stCondLst>
                                            <p:cond delay="1338"/>
                                          </p:stCondLst>
                                        </p:cTn>
                                        <p:tgtEl>
                                          <p:spTgt spid="67588"/>
                                        </p:tgtEl>
                                      </p:cBhvr>
                                      <p:to x="100000" y="100000"/>
                                    </p:animScale>
                                    <p:animScale>
                                      <p:cBhvr>
                                        <p:cTn id="23" dur="26">
                                          <p:stCondLst>
                                            <p:cond delay="1642"/>
                                          </p:stCondLst>
                                        </p:cTn>
                                        <p:tgtEl>
                                          <p:spTgt spid="67588"/>
                                        </p:tgtEl>
                                      </p:cBhvr>
                                      <p:to x="100000" y="90000"/>
                                    </p:animScale>
                                    <p:animScale>
                                      <p:cBhvr>
                                        <p:cTn id="24" dur="166" decel="50000">
                                          <p:stCondLst>
                                            <p:cond delay="1668"/>
                                          </p:stCondLst>
                                        </p:cTn>
                                        <p:tgtEl>
                                          <p:spTgt spid="67588"/>
                                        </p:tgtEl>
                                      </p:cBhvr>
                                      <p:to x="100000" y="100000"/>
                                    </p:animScale>
                                    <p:animScale>
                                      <p:cBhvr>
                                        <p:cTn id="25" dur="26">
                                          <p:stCondLst>
                                            <p:cond delay="1808"/>
                                          </p:stCondLst>
                                        </p:cTn>
                                        <p:tgtEl>
                                          <p:spTgt spid="67588"/>
                                        </p:tgtEl>
                                      </p:cBhvr>
                                      <p:to x="100000" y="95000"/>
                                    </p:animScale>
                                    <p:animScale>
                                      <p:cBhvr>
                                        <p:cTn id="26" dur="166" decel="50000">
                                          <p:stCondLst>
                                            <p:cond delay="1834"/>
                                          </p:stCondLst>
                                        </p:cTn>
                                        <p:tgtEl>
                                          <p:spTgt spid="67588"/>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67586"/>
                                        </p:tgtEl>
                                        <p:attrNameLst>
                                          <p:attrName>style.visibility</p:attrName>
                                        </p:attrNameLst>
                                      </p:cBhvr>
                                      <p:to>
                                        <p:strVal val="visible"/>
                                      </p:to>
                                    </p:set>
                                    <p:animEffect transition="in" filter="wipe(down)">
                                      <p:cBhvr>
                                        <p:cTn id="31" dur="580">
                                          <p:stCondLst>
                                            <p:cond delay="0"/>
                                          </p:stCondLst>
                                        </p:cTn>
                                        <p:tgtEl>
                                          <p:spTgt spid="67586"/>
                                        </p:tgtEl>
                                      </p:cBhvr>
                                    </p:animEffect>
                                    <p:anim calcmode="lin" valueType="num">
                                      <p:cBhvr>
                                        <p:cTn id="32" dur="1822" tmFilter="0,0; 0.14,0.36; 0.43,0.73; 0.71,0.91; 1.0,1.0">
                                          <p:stCondLst>
                                            <p:cond delay="0"/>
                                          </p:stCondLst>
                                        </p:cTn>
                                        <p:tgtEl>
                                          <p:spTgt spid="6758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758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758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758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7586"/>
                                        </p:tgtEl>
                                        <p:attrNameLst>
                                          <p:attrName>ppt_y</p:attrName>
                                        </p:attrNameLst>
                                      </p:cBhvr>
                                      <p:tavLst>
                                        <p:tav tm="0" fmla="#ppt_y-sin(pi*$)/81">
                                          <p:val>
                                            <p:fltVal val="0"/>
                                          </p:val>
                                        </p:tav>
                                        <p:tav tm="100000">
                                          <p:val>
                                            <p:fltVal val="1"/>
                                          </p:val>
                                        </p:tav>
                                      </p:tavLst>
                                    </p:anim>
                                    <p:animScale>
                                      <p:cBhvr>
                                        <p:cTn id="37" dur="26">
                                          <p:stCondLst>
                                            <p:cond delay="650"/>
                                          </p:stCondLst>
                                        </p:cTn>
                                        <p:tgtEl>
                                          <p:spTgt spid="67586"/>
                                        </p:tgtEl>
                                      </p:cBhvr>
                                      <p:to x="100000" y="60000"/>
                                    </p:animScale>
                                    <p:animScale>
                                      <p:cBhvr>
                                        <p:cTn id="38" dur="166" decel="50000">
                                          <p:stCondLst>
                                            <p:cond delay="676"/>
                                          </p:stCondLst>
                                        </p:cTn>
                                        <p:tgtEl>
                                          <p:spTgt spid="67586"/>
                                        </p:tgtEl>
                                      </p:cBhvr>
                                      <p:to x="100000" y="100000"/>
                                    </p:animScale>
                                    <p:animScale>
                                      <p:cBhvr>
                                        <p:cTn id="39" dur="26">
                                          <p:stCondLst>
                                            <p:cond delay="1312"/>
                                          </p:stCondLst>
                                        </p:cTn>
                                        <p:tgtEl>
                                          <p:spTgt spid="67586"/>
                                        </p:tgtEl>
                                      </p:cBhvr>
                                      <p:to x="100000" y="80000"/>
                                    </p:animScale>
                                    <p:animScale>
                                      <p:cBhvr>
                                        <p:cTn id="40" dur="166" decel="50000">
                                          <p:stCondLst>
                                            <p:cond delay="1338"/>
                                          </p:stCondLst>
                                        </p:cTn>
                                        <p:tgtEl>
                                          <p:spTgt spid="67586"/>
                                        </p:tgtEl>
                                      </p:cBhvr>
                                      <p:to x="100000" y="100000"/>
                                    </p:animScale>
                                    <p:animScale>
                                      <p:cBhvr>
                                        <p:cTn id="41" dur="26">
                                          <p:stCondLst>
                                            <p:cond delay="1642"/>
                                          </p:stCondLst>
                                        </p:cTn>
                                        <p:tgtEl>
                                          <p:spTgt spid="67586"/>
                                        </p:tgtEl>
                                      </p:cBhvr>
                                      <p:to x="100000" y="90000"/>
                                    </p:animScale>
                                    <p:animScale>
                                      <p:cBhvr>
                                        <p:cTn id="42" dur="166" decel="50000">
                                          <p:stCondLst>
                                            <p:cond delay="1668"/>
                                          </p:stCondLst>
                                        </p:cTn>
                                        <p:tgtEl>
                                          <p:spTgt spid="67586"/>
                                        </p:tgtEl>
                                      </p:cBhvr>
                                      <p:to x="100000" y="100000"/>
                                    </p:animScale>
                                    <p:animScale>
                                      <p:cBhvr>
                                        <p:cTn id="43" dur="26">
                                          <p:stCondLst>
                                            <p:cond delay="1808"/>
                                          </p:stCondLst>
                                        </p:cTn>
                                        <p:tgtEl>
                                          <p:spTgt spid="67586"/>
                                        </p:tgtEl>
                                      </p:cBhvr>
                                      <p:to x="100000" y="95000"/>
                                    </p:animScale>
                                    <p:animScale>
                                      <p:cBhvr>
                                        <p:cTn id="44" dur="166" decel="50000">
                                          <p:stCondLst>
                                            <p:cond delay="1834"/>
                                          </p:stCondLst>
                                        </p:cTn>
                                        <p:tgtEl>
                                          <p:spTgt spid="67586"/>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67587">
                                            <p:txEl>
                                              <p:pRg st="1" end="1"/>
                                            </p:txEl>
                                          </p:spTgt>
                                        </p:tgtEl>
                                        <p:attrNameLst>
                                          <p:attrName>style.visibility</p:attrName>
                                        </p:attrNameLst>
                                      </p:cBhvr>
                                      <p:to>
                                        <p:strVal val="visible"/>
                                      </p:to>
                                    </p:set>
                                    <p:animEffect transition="in" filter="wipe(down)">
                                      <p:cBhvr>
                                        <p:cTn id="49" dur="580">
                                          <p:stCondLst>
                                            <p:cond delay="0"/>
                                          </p:stCondLst>
                                        </p:cTn>
                                        <p:tgtEl>
                                          <p:spTgt spid="67587">
                                            <p:txEl>
                                              <p:pRg st="1" end="1"/>
                                            </p:txEl>
                                          </p:spTgt>
                                        </p:tgtEl>
                                      </p:cBhvr>
                                    </p:animEffect>
                                    <p:anim calcmode="lin" valueType="num">
                                      <p:cBhvr>
                                        <p:cTn id="50" dur="1822" tmFilter="0,0; 0.14,0.36; 0.43,0.73; 0.71,0.91; 1.0,1.0">
                                          <p:stCondLst>
                                            <p:cond delay="0"/>
                                          </p:stCondLst>
                                        </p:cTn>
                                        <p:tgtEl>
                                          <p:spTgt spid="67587">
                                            <p:txEl>
                                              <p:pRg st="1" end="1"/>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67587">
                                            <p:txEl>
                                              <p:pRg st="1" end="1"/>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67587">
                                            <p:txEl>
                                              <p:pRg st="1" end="1"/>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67587">
                                            <p:txEl>
                                              <p:pRg st="1" end="1"/>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67587">
                                            <p:txEl>
                                              <p:pRg st="1" end="1"/>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67587">
                                            <p:txEl>
                                              <p:pRg st="1" end="1"/>
                                            </p:txEl>
                                          </p:spTgt>
                                        </p:tgtEl>
                                      </p:cBhvr>
                                      <p:to x="100000" y="60000"/>
                                    </p:animScale>
                                    <p:animScale>
                                      <p:cBhvr>
                                        <p:cTn id="56" dur="166" decel="50000">
                                          <p:stCondLst>
                                            <p:cond delay="676"/>
                                          </p:stCondLst>
                                        </p:cTn>
                                        <p:tgtEl>
                                          <p:spTgt spid="67587">
                                            <p:txEl>
                                              <p:pRg st="1" end="1"/>
                                            </p:txEl>
                                          </p:spTgt>
                                        </p:tgtEl>
                                      </p:cBhvr>
                                      <p:to x="100000" y="100000"/>
                                    </p:animScale>
                                    <p:animScale>
                                      <p:cBhvr>
                                        <p:cTn id="57" dur="26">
                                          <p:stCondLst>
                                            <p:cond delay="1312"/>
                                          </p:stCondLst>
                                        </p:cTn>
                                        <p:tgtEl>
                                          <p:spTgt spid="67587">
                                            <p:txEl>
                                              <p:pRg st="1" end="1"/>
                                            </p:txEl>
                                          </p:spTgt>
                                        </p:tgtEl>
                                      </p:cBhvr>
                                      <p:to x="100000" y="80000"/>
                                    </p:animScale>
                                    <p:animScale>
                                      <p:cBhvr>
                                        <p:cTn id="58" dur="166" decel="50000">
                                          <p:stCondLst>
                                            <p:cond delay="1338"/>
                                          </p:stCondLst>
                                        </p:cTn>
                                        <p:tgtEl>
                                          <p:spTgt spid="67587">
                                            <p:txEl>
                                              <p:pRg st="1" end="1"/>
                                            </p:txEl>
                                          </p:spTgt>
                                        </p:tgtEl>
                                      </p:cBhvr>
                                      <p:to x="100000" y="100000"/>
                                    </p:animScale>
                                    <p:animScale>
                                      <p:cBhvr>
                                        <p:cTn id="59" dur="26">
                                          <p:stCondLst>
                                            <p:cond delay="1642"/>
                                          </p:stCondLst>
                                        </p:cTn>
                                        <p:tgtEl>
                                          <p:spTgt spid="67587">
                                            <p:txEl>
                                              <p:pRg st="1" end="1"/>
                                            </p:txEl>
                                          </p:spTgt>
                                        </p:tgtEl>
                                      </p:cBhvr>
                                      <p:to x="100000" y="90000"/>
                                    </p:animScale>
                                    <p:animScale>
                                      <p:cBhvr>
                                        <p:cTn id="60" dur="166" decel="50000">
                                          <p:stCondLst>
                                            <p:cond delay="1668"/>
                                          </p:stCondLst>
                                        </p:cTn>
                                        <p:tgtEl>
                                          <p:spTgt spid="67587">
                                            <p:txEl>
                                              <p:pRg st="1" end="1"/>
                                            </p:txEl>
                                          </p:spTgt>
                                        </p:tgtEl>
                                      </p:cBhvr>
                                      <p:to x="100000" y="100000"/>
                                    </p:animScale>
                                    <p:animScale>
                                      <p:cBhvr>
                                        <p:cTn id="61" dur="26">
                                          <p:stCondLst>
                                            <p:cond delay="1808"/>
                                          </p:stCondLst>
                                        </p:cTn>
                                        <p:tgtEl>
                                          <p:spTgt spid="67587">
                                            <p:txEl>
                                              <p:pRg st="1" end="1"/>
                                            </p:txEl>
                                          </p:spTgt>
                                        </p:tgtEl>
                                      </p:cBhvr>
                                      <p:to x="100000" y="95000"/>
                                    </p:animScale>
                                    <p:animScale>
                                      <p:cBhvr>
                                        <p:cTn id="62" dur="166" decel="50000">
                                          <p:stCondLst>
                                            <p:cond delay="1834"/>
                                          </p:stCondLst>
                                        </p:cTn>
                                        <p:tgtEl>
                                          <p:spTgt spid="67587">
                                            <p:txEl>
                                              <p:pRg st="1" end="1"/>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67587">
                                            <p:txEl>
                                              <p:pRg st="2" end="2"/>
                                            </p:txEl>
                                          </p:spTgt>
                                        </p:tgtEl>
                                        <p:attrNameLst>
                                          <p:attrName>style.visibility</p:attrName>
                                        </p:attrNameLst>
                                      </p:cBhvr>
                                      <p:to>
                                        <p:strVal val="visible"/>
                                      </p:to>
                                    </p:set>
                                    <p:animEffect transition="in" filter="wipe(down)">
                                      <p:cBhvr>
                                        <p:cTn id="67" dur="580">
                                          <p:stCondLst>
                                            <p:cond delay="0"/>
                                          </p:stCondLst>
                                        </p:cTn>
                                        <p:tgtEl>
                                          <p:spTgt spid="67587">
                                            <p:txEl>
                                              <p:pRg st="2" end="2"/>
                                            </p:txEl>
                                          </p:spTgt>
                                        </p:tgtEl>
                                      </p:cBhvr>
                                    </p:animEffect>
                                    <p:anim calcmode="lin" valueType="num">
                                      <p:cBhvr>
                                        <p:cTn id="68" dur="1822" tmFilter="0,0; 0.14,0.36; 0.43,0.73; 0.71,0.91; 1.0,1.0">
                                          <p:stCondLst>
                                            <p:cond delay="0"/>
                                          </p:stCondLst>
                                        </p:cTn>
                                        <p:tgtEl>
                                          <p:spTgt spid="67587">
                                            <p:txEl>
                                              <p:pRg st="2" end="2"/>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67587">
                                            <p:txEl>
                                              <p:pRg st="2" end="2"/>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67587">
                                            <p:txEl>
                                              <p:pRg st="2" end="2"/>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67587">
                                            <p:txEl>
                                              <p:pRg st="2" end="2"/>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67587">
                                            <p:txEl>
                                              <p:pRg st="2" end="2"/>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67587">
                                            <p:txEl>
                                              <p:pRg st="2" end="2"/>
                                            </p:txEl>
                                          </p:spTgt>
                                        </p:tgtEl>
                                      </p:cBhvr>
                                      <p:to x="100000" y="60000"/>
                                    </p:animScale>
                                    <p:animScale>
                                      <p:cBhvr>
                                        <p:cTn id="74" dur="166" decel="50000">
                                          <p:stCondLst>
                                            <p:cond delay="676"/>
                                          </p:stCondLst>
                                        </p:cTn>
                                        <p:tgtEl>
                                          <p:spTgt spid="67587">
                                            <p:txEl>
                                              <p:pRg st="2" end="2"/>
                                            </p:txEl>
                                          </p:spTgt>
                                        </p:tgtEl>
                                      </p:cBhvr>
                                      <p:to x="100000" y="100000"/>
                                    </p:animScale>
                                    <p:animScale>
                                      <p:cBhvr>
                                        <p:cTn id="75" dur="26">
                                          <p:stCondLst>
                                            <p:cond delay="1312"/>
                                          </p:stCondLst>
                                        </p:cTn>
                                        <p:tgtEl>
                                          <p:spTgt spid="67587">
                                            <p:txEl>
                                              <p:pRg st="2" end="2"/>
                                            </p:txEl>
                                          </p:spTgt>
                                        </p:tgtEl>
                                      </p:cBhvr>
                                      <p:to x="100000" y="80000"/>
                                    </p:animScale>
                                    <p:animScale>
                                      <p:cBhvr>
                                        <p:cTn id="76" dur="166" decel="50000">
                                          <p:stCondLst>
                                            <p:cond delay="1338"/>
                                          </p:stCondLst>
                                        </p:cTn>
                                        <p:tgtEl>
                                          <p:spTgt spid="67587">
                                            <p:txEl>
                                              <p:pRg st="2" end="2"/>
                                            </p:txEl>
                                          </p:spTgt>
                                        </p:tgtEl>
                                      </p:cBhvr>
                                      <p:to x="100000" y="100000"/>
                                    </p:animScale>
                                    <p:animScale>
                                      <p:cBhvr>
                                        <p:cTn id="77" dur="26">
                                          <p:stCondLst>
                                            <p:cond delay="1642"/>
                                          </p:stCondLst>
                                        </p:cTn>
                                        <p:tgtEl>
                                          <p:spTgt spid="67587">
                                            <p:txEl>
                                              <p:pRg st="2" end="2"/>
                                            </p:txEl>
                                          </p:spTgt>
                                        </p:tgtEl>
                                      </p:cBhvr>
                                      <p:to x="100000" y="90000"/>
                                    </p:animScale>
                                    <p:animScale>
                                      <p:cBhvr>
                                        <p:cTn id="78" dur="166" decel="50000">
                                          <p:stCondLst>
                                            <p:cond delay="1668"/>
                                          </p:stCondLst>
                                        </p:cTn>
                                        <p:tgtEl>
                                          <p:spTgt spid="67587">
                                            <p:txEl>
                                              <p:pRg st="2" end="2"/>
                                            </p:txEl>
                                          </p:spTgt>
                                        </p:tgtEl>
                                      </p:cBhvr>
                                      <p:to x="100000" y="100000"/>
                                    </p:animScale>
                                    <p:animScale>
                                      <p:cBhvr>
                                        <p:cTn id="79" dur="26">
                                          <p:stCondLst>
                                            <p:cond delay="1808"/>
                                          </p:stCondLst>
                                        </p:cTn>
                                        <p:tgtEl>
                                          <p:spTgt spid="67587">
                                            <p:txEl>
                                              <p:pRg st="2" end="2"/>
                                            </p:txEl>
                                          </p:spTgt>
                                        </p:tgtEl>
                                      </p:cBhvr>
                                      <p:to x="100000" y="95000"/>
                                    </p:animScale>
                                    <p:animScale>
                                      <p:cBhvr>
                                        <p:cTn id="80" dur="166" decel="50000">
                                          <p:stCondLst>
                                            <p:cond delay="1834"/>
                                          </p:stCondLst>
                                        </p:cTn>
                                        <p:tgtEl>
                                          <p:spTgt spid="67587">
                                            <p:txEl>
                                              <p:pRg st="2" end="2"/>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16" presetClass="entr" presetSubtype="42" fill="hold" nodeType="clickEffect">
                                  <p:stCondLst>
                                    <p:cond delay="0"/>
                                  </p:stCondLst>
                                  <p:childTnLst>
                                    <p:set>
                                      <p:cBhvr>
                                        <p:cTn id="84" dur="1" fill="hold">
                                          <p:stCondLst>
                                            <p:cond delay="0"/>
                                          </p:stCondLst>
                                        </p:cTn>
                                        <p:tgtEl>
                                          <p:spTgt spid="67589"/>
                                        </p:tgtEl>
                                        <p:attrNameLst>
                                          <p:attrName>style.visibility</p:attrName>
                                        </p:attrNameLst>
                                      </p:cBhvr>
                                      <p:to>
                                        <p:strVal val="visible"/>
                                      </p:to>
                                    </p:set>
                                    <p:animEffect transition="in" filter="barn(outHorizontal)">
                                      <p:cBhvr>
                                        <p:cTn id="85" dur="500"/>
                                        <p:tgtEl>
                                          <p:spTgt spid="67589"/>
                                        </p:tgtEl>
                                      </p:cBhvr>
                                    </p:animEffect>
                                  </p:childTnLst>
                                  <p:subTnLst>
                                    <p:audio>
                                      <p:cMediaNode>
                                        <p:cTn display="0" masterRel="sameClick">
                                          <p:stCondLst>
                                            <p:cond evt="begin" delay="0">
                                              <p:tn val="83"/>
                                            </p:cond>
                                          </p:stCondLst>
                                          <p:endCondLst>
                                            <p:cond evt="onStopAudio" delay="0">
                                              <p:tgtEl>
                                                <p:sldTgt/>
                                              </p:tgtEl>
                                            </p:cond>
                                          </p:endCondLst>
                                        </p:cTn>
                                        <p:tgtEl>
                                          <p:sndTgt r:embed="rId3" name="SURU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lgn="ctr"/>
            <a:r>
              <a:rPr lang="tr-TR" sz="2500" b="1" dirty="0">
                <a:solidFill>
                  <a:schemeClr val="bg2">
                    <a:lumMod val="50000"/>
                  </a:schemeClr>
                </a:solidFill>
                <a:latin typeface="Arial" charset="0"/>
                <a:cs typeface="Arial" charset="0"/>
              </a:rPr>
              <a:t>Çocuğunuz meslek seçerken anne- baba olarak yanıtlanması gereken birkaç soru var:</a:t>
            </a:r>
            <a:br>
              <a:rPr lang="tr-TR" sz="2500" b="1" dirty="0">
                <a:solidFill>
                  <a:schemeClr val="bg2">
                    <a:lumMod val="50000"/>
                  </a:schemeClr>
                </a:solidFill>
                <a:latin typeface="Arial" charset="0"/>
                <a:cs typeface="Arial" charset="0"/>
              </a:rPr>
            </a:br>
            <a:endParaRPr lang="tr-TR" sz="2500" b="1" dirty="0">
              <a:solidFill>
                <a:schemeClr val="bg2">
                  <a:lumMod val="50000"/>
                </a:schemeClr>
              </a:solidFill>
              <a:latin typeface="Arial" charset="0"/>
              <a:cs typeface="Arial" charset="0"/>
            </a:endParaRPr>
          </a:p>
        </p:txBody>
      </p:sp>
      <p:sp>
        <p:nvSpPr>
          <p:cNvPr id="23555" name="Rectangle 3"/>
          <p:cNvSpPr>
            <a:spLocks noGrp="1" noChangeArrowheads="1"/>
          </p:cNvSpPr>
          <p:nvPr>
            <p:ph idx="1"/>
          </p:nvPr>
        </p:nvSpPr>
        <p:spPr>
          <a:xfrm>
            <a:off x="539750" y="1412776"/>
            <a:ext cx="8415338" cy="4719737"/>
          </a:xfrm>
        </p:spPr>
        <p:txBody>
          <a:bodyPr/>
          <a:lstStyle/>
          <a:p>
            <a:r>
              <a:rPr lang="tr-TR" sz="2000" dirty="0">
                <a:latin typeface="Arial" charset="0"/>
                <a:cs typeface="Arial" charset="0"/>
              </a:rPr>
              <a:t>Çocuğumun meslek seçiminde benim sorumluluğum nedir ?</a:t>
            </a:r>
            <a:endParaRPr lang="tr-TR" sz="2000" dirty="0">
              <a:cs typeface="Times New Roman" pitchFamily="18" charset="0"/>
            </a:endParaRPr>
          </a:p>
          <a:p>
            <a:r>
              <a:rPr lang="tr-TR" sz="2000" dirty="0">
                <a:latin typeface="Arial" charset="0"/>
                <a:cs typeface="Arial" charset="0"/>
              </a:rPr>
              <a:t>Çocuğumun mesleğini kim belirleyecek ?</a:t>
            </a:r>
            <a:endParaRPr lang="tr-TR" sz="2000" dirty="0">
              <a:cs typeface="Times New Roman" pitchFamily="18" charset="0"/>
            </a:endParaRPr>
          </a:p>
          <a:p>
            <a:r>
              <a:rPr lang="tr-TR" sz="2000" dirty="0">
                <a:latin typeface="Arial" charset="0"/>
                <a:cs typeface="Arial" charset="0"/>
              </a:rPr>
              <a:t>Çocuğumun mesleği nasıl sağlıklı olarak belirlenir ?</a:t>
            </a:r>
            <a:endParaRPr lang="tr-TR" sz="2000" dirty="0">
              <a:cs typeface="Times New Roman" pitchFamily="18" charset="0"/>
            </a:endParaRPr>
          </a:p>
          <a:p>
            <a:r>
              <a:rPr lang="tr-TR" sz="2000" dirty="0">
                <a:latin typeface="Arial" charset="0"/>
                <a:cs typeface="Arial" charset="0"/>
              </a:rPr>
              <a:t>Çocuğumu nasıl gözlemlemeliyim - nasıl davranmalıyım ?</a:t>
            </a:r>
            <a:endParaRPr lang="tr-TR" sz="2000" dirty="0">
              <a:cs typeface="Times New Roman" pitchFamily="18" charset="0"/>
            </a:endParaRPr>
          </a:p>
          <a:p>
            <a:r>
              <a:rPr lang="tr-TR" sz="2000" dirty="0">
                <a:latin typeface="Arial" charset="0"/>
                <a:cs typeface="Arial" charset="0"/>
              </a:rPr>
              <a:t>Çocuğumun geleceği ile ilgili beklentilerim neler ve bunlar gerçekleşebilir mi? Nasıl?</a:t>
            </a:r>
            <a:endParaRPr lang="tr-TR" sz="2000" dirty="0">
              <a:latin typeface="Arial" charset="0"/>
            </a:endParaRPr>
          </a:p>
          <a:p>
            <a:r>
              <a:rPr lang="tr-TR" sz="2000" dirty="0">
                <a:solidFill>
                  <a:schemeClr val="folHlink"/>
                </a:solidFill>
                <a:latin typeface="Arial" charset="0"/>
                <a:cs typeface="Arial" charset="0"/>
              </a:rPr>
              <a:t> Biz yetişkinlerin, gencin meslek seçiminde en önemli görevimiz </a:t>
            </a:r>
            <a:r>
              <a:rPr lang="tr-TR" sz="2000" dirty="0">
                <a:latin typeface="Arial" charset="0"/>
                <a:cs typeface="Arial" charset="0"/>
              </a:rPr>
              <a:t>çocuğumuzun  “bir mesleki tercihi billurlaştırmasına </a:t>
            </a:r>
            <a:r>
              <a:rPr lang="tr-TR" sz="2000" dirty="0">
                <a:latin typeface="Arial" charset="0"/>
                <a:cs typeface="Times New Roman" pitchFamily="18" charset="0"/>
              </a:rPr>
              <a:t>“yardımcı olmaktır.</a:t>
            </a:r>
          </a:p>
          <a:p>
            <a:r>
              <a:rPr lang="tr-TR" sz="2000" dirty="0">
                <a:latin typeface="Arial" charset="0"/>
                <a:cs typeface="Times New Roman" pitchFamily="18" charset="0"/>
              </a:rPr>
              <a:t>Çocuğumuzun mesleki olgunluk düzeyinin gelişmesine katkıda bulunabileceğimiz nokta onun yeteneklerini ve ilgilerini ortaya koymasına fırsat vermek veya fırsat yaratmak olduğu söylenebilir. </a:t>
            </a:r>
            <a:endParaRPr lang="tr-TR"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p:nvPr>
        </p:nvSpPr>
        <p:spPr>
          <a:xfrm>
            <a:off x="0" y="0"/>
            <a:ext cx="9144000" cy="6858000"/>
          </a:xfrm>
        </p:spPr>
        <p:txBody>
          <a:bodyPr/>
          <a:lstStyle/>
          <a:p>
            <a:pPr algn="ctr">
              <a:buFontTx/>
              <a:buNone/>
            </a:pPr>
            <a:endParaRPr lang="tr-TR" b="1" dirty="0" smtClean="0">
              <a:solidFill>
                <a:schemeClr val="bg2">
                  <a:lumMod val="50000"/>
                </a:schemeClr>
              </a:solidFill>
              <a:latin typeface="Comic Sans MS" pitchFamily="66" charset="0"/>
              <a:cs typeface="Times New Roman" pitchFamily="18" charset="0"/>
            </a:endParaRPr>
          </a:p>
          <a:p>
            <a:pPr algn="ctr">
              <a:buFontTx/>
              <a:buNone/>
            </a:pPr>
            <a:r>
              <a:rPr lang="tr-TR" b="1" dirty="0" smtClean="0">
                <a:solidFill>
                  <a:schemeClr val="bg2">
                    <a:lumMod val="50000"/>
                  </a:schemeClr>
                </a:solidFill>
                <a:latin typeface="Comic Sans MS" pitchFamily="66" charset="0"/>
                <a:cs typeface="Times New Roman" pitchFamily="18" charset="0"/>
              </a:rPr>
              <a:t>ÖĞRENCİNİN DERS  </a:t>
            </a:r>
            <a:r>
              <a:rPr lang="tr-TR" b="1" dirty="0">
                <a:solidFill>
                  <a:schemeClr val="bg2">
                    <a:lumMod val="50000"/>
                  </a:schemeClr>
                </a:solidFill>
                <a:latin typeface="Comic Sans MS" pitchFamily="66" charset="0"/>
                <a:cs typeface="Times New Roman" pitchFamily="18" charset="0"/>
              </a:rPr>
              <a:t>ve MESLEK SEÇİMİNDE AİLEYE </a:t>
            </a:r>
            <a:r>
              <a:rPr lang="tr-TR" b="1" dirty="0" smtClean="0">
                <a:solidFill>
                  <a:schemeClr val="bg2">
                    <a:lumMod val="50000"/>
                  </a:schemeClr>
                </a:solidFill>
                <a:latin typeface="Comic Sans MS" pitchFamily="66" charset="0"/>
                <a:cs typeface="Times New Roman" pitchFamily="18" charset="0"/>
              </a:rPr>
              <a:t>TAVSİYELER</a:t>
            </a:r>
            <a:r>
              <a:rPr lang="tr-TR" b="1" dirty="0">
                <a:latin typeface="Arial" charset="0"/>
                <a:cs typeface="Times New Roman" pitchFamily="18" charset="0"/>
              </a:rPr>
              <a:t> </a:t>
            </a:r>
            <a:r>
              <a:rPr lang="tr-TR" dirty="0">
                <a:cs typeface="Times New Roman" pitchFamily="18" charset="0"/>
              </a:rPr>
              <a:t> </a:t>
            </a:r>
            <a:endParaRPr lang="tr-TR" dirty="0" smtClean="0">
              <a:cs typeface="Times New Roman" pitchFamily="18" charset="0"/>
            </a:endParaRPr>
          </a:p>
          <a:p>
            <a:pPr algn="just"/>
            <a:endParaRPr lang="tr-TR" dirty="0" smtClean="0">
              <a:latin typeface="Comic Sans MS" pitchFamily="66" charset="0"/>
              <a:cs typeface="Times New Roman" pitchFamily="18" charset="0"/>
            </a:endParaRPr>
          </a:p>
          <a:p>
            <a:pPr algn="just">
              <a:lnSpc>
                <a:spcPct val="200000"/>
              </a:lnSpc>
            </a:pPr>
            <a:r>
              <a:rPr lang="tr-TR" dirty="0" smtClean="0">
                <a:latin typeface="Comic Sans MS" pitchFamily="66" charset="0"/>
                <a:cs typeface="Times New Roman" pitchFamily="18" charset="0"/>
              </a:rPr>
              <a:t>Lise </a:t>
            </a:r>
            <a:r>
              <a:rPr lang="tr-TR" dirty="0">
                <a:latin typeface="Comic Sans MS" pitchFamily="66" charset="0"/>
                <a:cs typeface="Times New Roman" pitchFamily="18" charset="0"/>
              </a:rPr>
              <a:t>birinci sınıftan itibaren başlayan yıllar, öğrencinin geleceğine ilişkin yeni kararlar almasını ve bu kararları uygulamaya koymasını gerektiren yıllardır. Lise öğrencileriyle yapılan araştırmalar, öğrencilerin en çok “gelecek, meslek ve öğrenim”  konusunda kaygıya düştüklerini göstermektedir. O halde bu yıllar, kritik yıllardır ve aile, yani anne-baba ve gençle ilgili diğer yetişkin bireyler gence yardımcı olmalıdırlar.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p:nvPr>
        </p:nvSpPr>
        <p:spPr>
          <a:xfrm>
            <a:off x="0" y="0"/>
            <a:ext cx="9144000" cy="6858000"/>
          </a:xfrm>
        </p:spPr>
        <p:txBody>
          <a:bodyPr/>
          <a:lstStyle/>
          <a:p>
            <a:pPr algn="ctr">
              <a:buFontTx/>
              <a:buNone/>
            </a:pPr>
            <a:endParaRPr lang="tr-TR" sz="3600" b="1" dirty="0" smtClean="0">
              <a:solidFill>
                <a:schemeClr val="bg2">
                  <a:lumMod val="50000"/>
                </a:schemeClr>
              </a:solidFill>
              <a:latin typeface="Comic Sans MS" pitchFamily="66" charset="0"/>
              <a:cs typeface="Times New Roman" pitchFamily="18" charset="0"/>
            </a:endParaRPr>
          </a:p>
          <a:p>
            <a:pPr algn="ctr">
              <a:buFontTx/>
              <a:buNone/>
            </a:pPr>
            <a:r>
              <a:rPr lang="tr-TR" sz="3600" b="1" dirty="0" smtClean="0">
                <a:solidFill>
                  <a:schemeClr val="bg2">
                    <a:lumMod val="50000"/>
                  </a:schemeClr>
                </a:solidFill>
                <a:latin typeface="Comic Sans MS" pitchFamily="66" charset="0"/>
                <a:cs typeface="Times New Roman" pitchFamily="18" charset="0"/>
              </a:rPr>
              <a:t>Anne-babanın </a:t>
            </a:r>
            <a:r>
              <a:rPr lang="tr-TR" sz="3600" b="1" dirty="0">
                <a:solidFill>
                  <a:schemeClr val="bg2">
                    <a:lumMod val="50000"/>
                  </a:schemeClr>
                </a:solidFill>
                <a:latin typeface="Comic Sans MS" pitchFamily="66" charset="0"/>
                <a:cs typeface="Times New Roman" pitchFamily="18" charset="0"/>
              </a:rPr>
              <a:t>izlemesi gereken tutumlar</a:t>
            </a:r>
          </a:p>
          <a:p>
            <a:pPr algn="just">
              <a:lnSpc>
                <a:spcPct val="200000"/>
              </a:lnSpc>
            </a:pPr>
            <a:r>
              <a:rPr lang="tr-TR" dirty="0">
                <a:latin typeface="Comic Sans MS" pitchFamily="66" charset="0"/>
                <a:cs typeface="Times New Roman" pitchFamily="18" charset="0"/>
              </a:rPr>
              <a:t> </a:t>
            </a:r>
            <a:r>
              <a:rPr lang="tr-TR" b="1" dirty="0">
                <a:latin typeface="Comic Sans MS" pitchFamily="66" charset="0"/>
                <a:cs typeface="Times New Roman" pitchFamily="18" charset="0"/>
              </a:rPr>
              <a:t>Çocuğunuzun ders başarısını, ilgi ve yeteneklerini, serbest zamanlarında ne tür etkinliklerde bulunduğunu gözlemleyin. </a:t>
            </a:r>
          </a:p>
          <a:p>
            <a:pPr algn="just">
              <a:lnSpc>
                <a:spcPct val="200000"/>
              </a:lnSpc>
            </a:pPr>
            <a:r>
              <a:rPr lang="tr-TR" b="1" dirty="0">
                <a:latin typeface="Comic Sans MS" pitchFamily="66" charset="0"/>
                <a:cs typeface="Times New Roman" pitchFamily="18" charset="0"/>
              </a:rPr>
              <a:t>Seçmeyi düşündüğü mesleklerle ilgili araştırmayı birlikte yapın.</a:t>
            </a:r>
          </a:p>
          <a:p>
            <a:pPr algn="just">
              <a:lnSpc>
                <a:spcPct val="200000"/>
              </a:lnSpc>
            </a:pPr>
            <a:r>
              <a:rPr lang="tr-TR" b="1" dirty="0">
                <a:latin typeface="Comic Sans MS" pitchFamily="66" charset="0"/>
                <a:cs typeface="Times New Roman" pitchFamily="18" charset="0"/>
              </a:rPr>
              <a:t> Bazı durumlarda anne-baba kendilerinin gerçekleştiremedikleri idealleri çocuklarının gerçekleştirmesini isterler. Çocuğunuzun istek ve ideallerinin sizinkinden farklı olabileceğini unutmayınız.</a:t>
            </a:r>
          </a:p>
          <a:p>
            <a:pPr algn="just">
              <a:lnSpc>
                <a:spcPct val="200000"/>
              </a:lnSpc>
              <a:buFontTx/>
              <a:buNone/>
            </a:pPr>
            <a:endParaRPr lang="tr-TR" dirty="0">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417</TotalTime>
  <Words>2136</Words>
  <Application>Microsoft Office PowerPoint</Application>
  <PresentationFormat>Ekran Gösterisi (4:3)</PresentationFormat>
  <Paragraphs>471</Paragraphs>
  <Slides>37</Slides>
  <Notes>0</Notes>
  <HiddenSlides>0</HiddenSlides>
  <MMClips>0</MMClips>
  <ScaleCrop>false</ScaleCrop>
  <HeadingPairs>
    <vt:vector size="8" baseType="variant">
      <vt:variant>
        <vt:lpstr>Kullanılan Yazı Tipleri</vt:lpstr>
      </vt:variant>
      <vt:variant>
        <vt:i4>14</vt:i4>
      </vt:variant>
      <vt:variant>
        <vt:lpstr>Tema</vt:lpstr>
      </vt:variant>
      <vt:variant>
        <vt:i4>1</vt:i4>
      </vt:variant>
      <vt:variant>
        <vt:lpstr>Eklenmiş OLE Hizmet Programları</vt:lpstr>
      </vt:variant>
      <vt:variant>
        <vt:i4>1</vt:i4>
      </vt:variant>
      <vt:variant>
        <vt:lpstr>Slayt Başlıkları</vt:lpstr>
      </vt:variant>
      <vt:variant>
        <vt:i4>37</vt:i4>
      </vt:variant>
    </vt:vector>
  </HeadingPairs>
  <TitlesOfParts>
    <vt:vector size="53" baseType="lpstr">
      <vt:lpstr>Arial</vt:lpstr>
      <vt:lpstr>Arial Tur</vt:lpstr>
      <vt:lpstr>Bookman Old Style</vt:lpstr>
      <vt:lpstr>Calibri</vt:lpstr>
      <vt:lpstr>Candara</vt:lpstr>
      <vt:lpstr>Century Gothic</vt:lpstr>
      <vt:lpstr>Comic Sans MS</vt:lpstr>
      <vt:lpstr>Monotype Corsiva</vt:lpstr>
      <vt:lpstr>Tahoma</vt:lpstr>
      <vt:lpstr>Times New Roman</vt:lpstr>
      <vt:lpstr>Verdana</vt:lpstr>
      <vt:lpstr>Wingdings</vt:lpstr>
      <vt:lpstr>Wingdings 2</vt:lpstr>
      <vt:lpstr>Wingdings 3</vt:lpstr>
      <vt:lpstr>Duman</vt:lpstr>
      <vt:lpstr>Klip</vt:lpstr>
      <vt:lpstr>DERS SEÇİMİ</vt:lpstr>
      <vt:lpstr> DERS SEÇMEK  NEDEN BU KADAR ÖNEMLİ?</vt:lpstr>
      <vt:lpstr>YANLIŞ KIYILARDA YÜZMEYELİM!!!!!!!!!!</vt:lpstr>
      <vt:lpstr>PowerPoint Sunusu</vt:lpstr>
      <vt:lpstr>PowerPoint Sunusu</vt:lpstr>
      <vt:lpstr>DERS SEÇİMİNİ NE ZAMAN YAPACAĞIZ?</vt:lpstr>
      <vt:lpstr>Çocuğunuz meslek seçerken anne- baba olarak yanıtlanması gereken birkaç soru var: </vt:lpstr>
      <vt:lpstr>PowerPoint Sunusu</vt:lpstr>
      <vt:lpstr>PowerPoint Sunusu</vt:lpstr>
      <vt:lpstr>PowerPoint Sunusu</vt:lpstr>
      <vt:lpstr>PowerPoint Sunusu</vt:lpstr>
      <vt:lpstr>PowerPoint Sunusu</vt:lpstr>
      <vt:lpstr>PowerPoint Sunusu</vt:lpstr>
      <vt:lpstr>BAŞARILMASI GEREKENLER</vt:lpstr>
      <vt:lpstr>PowerPoint Sunusu</vt:lpstr>
      <vt:lpstr>PowerPoint Sunusu</vt:lpstr>
      <vt:lpstr>PowerPoint Sunusu</vt:lpstr>
      <vt:lpstr>PowerPoint Sunusu</vt:lpstr>
      <vt:lpstr>PowerPoint Sunusu</vt:lpstr>
      <vt:lpstr>YÜKSEK ÖĞRETİME GİRİŞ SINAVI (YGS)</vt:lpstr>
      <vt:lpstr>PowerPoint Sunusu</vt:lpstr>
      <vt:lpstr>YGS’DE DERSLERE GÖRE SORU SAYILARI</vt:lpstr>
      <vt:lpstr>PUAN TÜRÜNE GÖRE ÖĞRENCİ ALAN PROGRAMLAR  </vt:lpstr>
      <vt:lpstr>PowerPoint Sunusu</vt:lpstr>
      <vt:lpstr>PowerPoint Sunusu</vt:lpstr>
      <vt:lpstr>PowerPoint Sunusu</vt:lpstr>
      <vt:lpstr>PowerPoint Sunusu</vt:lpstr>
      <vt:lpstr>MF (SAYISAL) PUAN TÜRLERİ</vt:lpstr>
      <vt:lpstr>TM (EA) PUAN TÜRLERİ</vt:lpstr>
      <vt:lpstr>TS (SÖZEL) PUAN TÜRLERİ</vt:lpstr>
      <vt:lpstr>YABANCI DİL PUAN TÜRLERİ</vt:lpstr>
      <vt:lpstr>PowerPoint Sunusu</vt:lpstr>
      <vt:lpstr>SINAVSIZ GEÇİŞ</vt:lpstr>
      <vt:lpstr>Meslek Liselilerin Sınavsız Geçiş Öncelikleri</vt:lpstr>
      <vt:lpstr>KATSAYI UYGULAMASI  VE          OBP HESAPLANMASI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rehberlik3</dc:creator>
  <cp:lastModifiedBy>Arslan</cp:lastModifiedBy>
  <cp:revision>33</cp:revision>
  <dcterms:created xsi:type="dcterms:W3CDTF">2013-05-08T07:13:39Z</dcterms:created>
  <dcterms:modified xsi:type="dcterms:W3CDTF">2015-02-13T09:10:58Z</dcterms:modified>
</cp:coreProperties>
</file>