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2"/>
  </p:notesMasterIdLst>
  <p:sldIdLst>
    <p:sldId id="445" r:id="rId5"/>
    <p:sldId id="359" r:id="rId6"/>
    <p:sldId id="411" r:id="rId7"/>
    <p:sldId id="465" r:id="rId8"/>
    <p:sldId id="467" r:id="rId9"/>
    <p:sldId id="464" r:id="rId10"/>
    <p:sldId id="459" r:id="rId11"/>
    <p:sldId id="463" r:id="rId12"/>
    <p:sldId id="460" r:id="rId13"/>
    <p:sldId id="457" r:id="rId14"/>
    <p:sldId id="453" r:id="rId15"/>
    <p:sldId id="450" r:id="rId16"/>
    <p:sldId id="455" r:id="rId17"/>
    <p:sldId id="466" r:id="rId18"/>
    <p:sldId id="363" r:id="rId19"/>
    <p:sldId id="440" r:id="rId20"/>
    <p:sldId id="417" r:id="rId21"/>
    <p:sldId id="395" r:id="rId22"/>
    <p:sldId id="396" r:id="rId23"/>
    <p:sldId id="397" r:id="rId24"/>
    <p:sldId id="392" r:id="rId25"/>
    <p:sldId id="424" r:id="rId26"/>
    <p:sldId id="367" r:id="rId27"/>
    <p:sldId id="371" r:id="rId28"/>
    <p:sldId id="375" r:id="rId29"/>
    <p:sldId id="376" r:id="rId30"/>
    <p:sldId id="415" r:id="rId31"/>
    <p:sldId id="416" r:id="rId32"/>
    <p:sldId id="462" r:id="rId33"/>
    <p:sldId id="400" r:id="rId34"/>
    <p:sldId id="401" r:id="rId35"/>
    <p:sldId id="426" r:id="rId36"/>
    <p:sldId id="427" r:id="rId37"/>
    <p:sldId id="441" r:id="rId38"/>
    <p:sldId id="429" r:id="rId39"/>
    <p:sldId id="438" r:id="rId40"/>
    <p:sldId id="442" r:id="rId41"/>
    <p:sldId id="402" r:id="rId42"/>
    <p:sldId id="437" r:id="rId43"/>
    <p:sldId id="398" r:id="rId44"/>
    <p:sldId id="399" r:id="rId45"/>
    <p:sldId id="412" r:id="rId46"/>
    <p:sldId id="425" r:id="rId47"/>
    <p:sldId id="264" r:id="rId48"/>
    <p:sldId id="393" r:id="rId49"/>
    <p:sldId id="451" r:id="rId50"/>
    <p:sldId id="452" r:id="rId51"/>
  </p:sldIdLst>
  <p:sldSz cx="9144000" cy="6858000" type="screen4x3"/>
  <p:notesSz cx="6858000" cy="9144000"/>
  <p:defaultTextStyle>
    <a:defPPr>
      <a:defRPr lang="tr-T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6" autoAdjust="0"/>
    <p:restoredTop sz="92619" autoAdjust="0"/>
  </p:normalViewPr>
  <p:slideViewPr>
    <p:cSldViewPr>
      <p:cViewPr varScale="1">
        <p:scale>
          <a:sx n="73" d="100"/>
          <a:sy n="73" d="100"/>
        </p:scale>
        <p:origin x="1218" y="66"/>
      </p:cViewPr>
      <p:guideLst>
        <p:guide orient="horz" pos="2160"/>
        <p:guide pos="2880"/>
      </p:guideLst>
    </p:cSldViewPr>
  </p:slideViewPr>
  <p:outlineViewPr>
    <p:cViewPr>
      <p:scale>
        <a:sx n="33" d="100"/>
        <a:sy n="33" d="100"/>
      </p:scale>
      <p:origin x="0" y="1815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4AFC96-471C-4ADC-8549-ECB796710DDF}" type="doc">
      <dgm:prSet loTypeId="urn:microsoft.com/office/officeart/2005/8/layout/vList4#1" loCatId="list" qsTypeId="urn:microsoft.com/office/officeart/2005/8/quickstyle/simple1" qsCatId="simple" csTypeId="urn:microsoft.com/office/officeart/2005/8/colors/colorful5" csCatId="colorful" phldr="1"/>
      <dgm:spPr/>
      <dgm:t>
        <a:bodyPr/>
        <a:lstStyle/>
        <a:p>
          <a:endParaRPr lang="tr-TR"/>
        </a:p>
      </dgm:t>
    </dgm:pt>
    <dgm:pt modelId="{4340699A-F112-4CF3-8EBE-CCEEA30FCCD5}">
      <dgm:prSet/>
      <dgm:spPr/>
      <dgm:t>
        <a:bodyPr/>
        <a:lstStyle/>
        <a:p>
          <a:pPr rtl="0"/>
          <a:r>
            <a:rPr lang="tr-TR" dirty="0" smtClean="0"/>
            <a:t>Madde kullanımı için bir tek neden yeterlidir.</a:t>
          </a:r>
          <a:endParaRPr lang="tr-TR" dirty="0"/>
        </a:p>
      </dgm:t>
    </dgm:pt>
    <dgm:pt modelId="{E61CF6DE-836E-4286-B159-A1A66356B275}" type="parTrans" cxnId="{D0306E10-216A-4C4E-931A-BCCF0BDBB3BB}">
      <dgm:prSet/>
      <dgm:spPr/>
      <dgm:t>
        <a:bodyPr/>
        <a:lstStyle/>
        <a:p>
          <a:endParaRPr lang="tr-TR"/>
        </a:p>
      </dgm:t>
    </dgm:pt>
    <dgm:pt modelId="{D1B5A09E-AD96-4FD8-A7A9-A49B1C9BBF2A}" type="sibTrans" cxnId="{D0306E10-216A-4C4E-931A-BCCF0BDBB3BB}">
      <dgm:prSet/>
      <dgm:spPr/>
      <dgm:t>
        <a:bodyPr/>
        <a:lstStyle/>
        <a:p>
          <a:endParaRPr lang="tr-TR"/>
        </a:p>
      </dgm:t>
    </dgm:pt>
    <dgm:pt modelId="{C92746AD-67B0-4510-B86E-E31157B5AB90}">
      <dgm:prSet/>
      <dgm:spPr/>
      <dgm:t>
        <a:bodyPr/>
        <a:lstStyle/>
        <a:p>
          <a:pPr rtl="0"/>
          <a:r>
            <a:rPr lang="tr-TR" dirty="0" smtClean="0"/>
            <a:t>Bağımlılık riski  madde kullanan herkes için eşittir.</a:t>
          </a:r>
          <a:endParaRPr lang="tr-TR" dirty="0"/>
        </a:p>
      </dgm:t>
    </dgm:pt>
    <dgm:pt modelId="{DA95589C-765B-459E-97EC-B0BEC9080FF9}" type="parTrans" cxnId="{DAA02D25-E87A-475E-8EC1-3AEA46E7160A}">
      <dgm:prSet/>
      <dgm:spPr/>
      <dgm:t>
        <a:bodyPr/>
        <a:lstStyle/>
        <a:p>
          <a:endParaRPr lang="tr-TR"/>
        </a:p>
      </dgm:t>
    </dgm:pt>
    <dgm:pt modelId="{4DD477FB-A492-4C33-96A0-51E59491E96D}" type="sibTrans" cxnId="{DAA02D25-E87A-475E-8EC1-3AEA46E7160A}">
      <dgm:prSet/>
      <dgm:spPr/>
      <dgm:t>
        <a:bodyPr/>
        <a:lstStyle/>
        <a:p>
          <a:endParaRPr lang="tr-TR"/>
        </a:p>
      </dgm:t>
    </dgm:pt>
    <dgm:pt modelId="{D3F196AB-6C06-4206-AEC4-64AD18B4C171}">
      <dgm:prSet custT="1"/>
      <dgm:spPr/>
      <dgm:t>
        <a:bodyPr/>
        <a:lstStyle/>
        <a:p>
          <a:pPr rtl="0"/>
          <a:r>
            <a:rPr lang="tr-TR" sz="3200" dirty="0" smtClean="0"/>
            <a:t>Bağımlılığı önlemenin tek yolu madde kullanımına </a:t>
          </a:r>
          <a:r>
            <a:rPr lang="tr-TR" sz="4000" b="1" i="1" dirty="0" smtClean="0">
              <a:solidFill>
                <a:srgbClr val="FF0000"/>
              </a:solidFill>
            </a:rPr>
            <a:t>«HAYIR» </a:t>
          </a:r>
          <a:r>
            <a:rPr lang="tr-TR" sz="3200" dirty="0" smtClean="0"/>
            <a:t>diyebilmektir.</a:t>
          </a:r>
          <a:endParaRPr lang="tr-TR" sz="3200" dirty="0"/>
        </a:p>
      </dgm:t>
    </dgm:pt>
    <dgm:pt modelId="{9DFAB865-1AD0-47F7-9CD8-18574EE51CCA}" type="parTrans" cxnId="{B1502877-D682-47A0-A568-FFF380A1EFFF}">
      <dgm:prSet/>
      <dgm:spPr/>
      <dgm:t>
        <a:bodyPr/>
        <a:lstStyle/>
        <a:p>
          <a:endParaRPr lang="tr-TR"/>
        </a:p>
      </dgm:t>
    </dgm:pt>
    <dgm:pt modelId="{664A8B3D-1ABF-4E07-8702-24F686926B42}" type="sibTrans" cxnId="{B1502877-D682-47A0-A568-FFF380A1EFFF}">
      <dgm:prSet/>
      <dgm:spPr/>
      <dgm:t>
        <a:bodyPr/>
        <a:lstStyle/>
        <a:p>
          <a:endParaRPr lang="tr-TR"/>
        </a:p>
      </dgm:t>
    </dgm:pt>
    <dgm:pt modelId="{0A608786-3427-46DD-ADD5-4E79BFF09787}" type="pres">
      <dgm:prSet presAssocID="{CE4AFC96-471C-4ADC-8549-ECB796710DDF}" presName="linear" presStyleCnt="0">
        <dgm:presLayoutVars>
          <dgm:dir/>
          <dgm:resizeHandles val="exact"/>
        </dgm:presLayoutVars>
      </dgm:prSet>
      <dgm:spPr/>
      <dgm:t>
        <a:bodyPr/>
        <a:lstStyle/>
        <a:p>
          <a:endParaRPr lang="tr-TR"/>
        </a:p>
      </dgm:t>
    </dgm:pt>
    <dgm:pt modelId="{C9520A55-6DC1-46C1-8C68-75F6007826E7}" type="pres">
      <dgm:prSet presAssocID="{4340699A-F112-4CF3-8EBE-CCEEA30FCCD5}" presName="comp" presStyleCnt="0"/>
      <dgm:spPr/>
    </dgm:pt>
    <dgm:pt modelId="{F3E69A6D-649F-49C5-996B-61BE5B0FAA42}" type="pres">
      <dgm:prSet presAssocID="{4340699A-F112-4CF3-8EBE-CCEEA30FCCD5}" presName="box" presStyleLbl="node1" presStyleIdx="0" presStyleCnt="3"/>
      <dgm:spPr/>
      <dgm:t>
        <a:bodyPr/>
        <a:lstStyle/>
        <a:p>
          <a:endParaRPr lang="tr-TR"/>
        </a:p>
      </dgm:t>
    </dgm:pt>
    <dgm:pt modelId="{0D271FA5-F8F0-41E1-B9C9-BECF6EC5951B}" type="pres">
      <dgm:prSet presAssocID="{4340699A-F112-4CF3-8EBE-CCEEA30FCCD5}" presName="img" presStyleLbl="fgImgPlace1" presStyleIdx="0" presStyleCnt="3" custLinFactY="38435" custLinFactNeighborX="728" custLinFactNeighborY="100000"/>
      <dgm:spPr/>
      <dgm:t>
        <a:bodyPr/>
        <a:lstStyle/>
        <a:p>
          <a:endParaRPr lang="tr-TR"/>
        </a:p>
      </dgm:t>
    </dgm:pt>
    <dgm:pt modelId="{7A8F95BE-988F-4E71-A08E-572A14B7EC67}" type="pres">
      <dgm:prSet presAssocID="{4340699A-F112-4CF3-8EBE-CCEEA30FCCD5}" presName="text" presStyleLbl="node1" presStyleIdx="0" presStyleCnt="3">
        <dgm:presLayoutVars>
          <dgm:bulletEnabled val="1"/>
        </dgm:presLayoutVars>
      </dgm:prSet>
      <dgm:spPr/>
      <dgm:t>
        <a:bodyPr/>
        <a:lstStyle/>
        <a:p>
          <a:endParaRPr lang="tr-TR"/>
        </a:p>
      </dgm:t>
    </dgm:pt>
    <dgm:pt modelId="{FBF0E2D9-EFDD-4E77-BB83-3C4EF97DC218}" type="pres">
      <dgm:prSet presAssocID="{D1B5A09E-AD96-4FD8-A7A9-A49B1C9BBF2A}" presName="spacer" presStyleCnt="0"/>
      <dgm:spPr/>
    </dgm:pt>
    <dgm:pt modelId="{A35BF8E6-33F2-44BF-920D-E02ACBD86288}" type="pres">
      <dgm:prSet presAssocID="{C92746AD-67B0-4510-B86E-E31157B5AB90}" presName="comp" presStyleCnt="0"/>
      <dgm:spPr/>
    </dgm:pt>
    <dgm:pt modelId="{3F578CDF-40F0-440F-923A-F47963D9F075}" type="pres">
      <dgm:prSet presAssocID="{C92746AD-67B0-4510-B86E-E31157B5AB90}" presName="box" presStyleLbl="node1" presStyleIdx="1" presStyleCnt="3"/>
      <dgm:spPr/>
      <dgm:t>
        <a:bodyPr/>
        <a:lstStyle/>
        <a:p>
          <a:endParaRPr lang="tr-TR"/>
        </a:p>
      </dgm:t>
    </dgm:pt>
    <dgm:pt modelId="{C28B56FB-162C-4090-BB70-81AC7454EA9F}" type="pres">
      <dgm:prSet presAssocID="{C92746AD-67B0-4510-B86E-E31157B5AB90}" presName="img" presStyleLbl="fgImgPlace1" presStyleIdx="1" presStyleCnt="3" custLinFactNeighborX="417" custLinFactNeighborY="935"/>
      <dgm:spPr>
        <a:blipFill rotWithShape="1">
          <a:blip xmlns:r="http://schemas.openxmlformats.org/officeDocument/2006/relationships" r:embed="rId1"/>
          <a:stretch>
            <a:fillRect/>
          </a:stretch>
        </a:blipFill>
      </dgm:spPr>
      <dgm:t>
        <a:bodyPr/>
        <a:lstStyle/>
        <a:p>
          <a:endParaRPr lang="tr-TR"/>
        </a:p>
      </dgm:t>
    </dgm:pt>
    <dgm:pt modelId="{DEEBE7EC-FF03-432E-8601-787196F43742}" type="pres">
      <dgm:prSet presAssocID="{C92746AD-67B0-4510-B86E-E31157B5AB90}" presName="text" presStyleLbl="node1" presStyleIdx="1" presStyleCnt="3">
        <dgm:presLayoutVars>
          <dgm:bulletEnabled val="1"/>
        </dgm:presLayoutVars>
      </dgm:prSet>
      <dgm:spPr/>
      <dgm:t>
        <a:bodyPr/>
        <a:lstStyle/>
        <a:p>
          <a:endParaRPr lang="tr-TR"/>
        </a:p>
      </dgm:t>
    </dgm:pt>
    <dgm:pt modelId="{F2250FBA-5505-4D25-B507-5329683FF183}" type="pres">
      <dgm:prSet presAssocID="{4DD477FB-A492-4C33-96A0-51E59491E96D}" presName="spacer" presStyleCnt="0"/>
      <dgm:spPr/>
    </dgm:pt>
    <dgm:pt modelId="{A9C72CCF-6C38-4AEB-BAD2-CB04516BB7A9}" type="pres">
      <dgm:prSet presAssocID="{D3F196AB-6C06-4206-AEC4-64AD18B4C171}" presName="comp" presStyleCnt="0"/>
      <dgm:spPr/>
    </dgm:pt>
    <dgm:pt modelId="{3AE1A49B-024B-42C6-82CD-533A4F4BFBFA}" type="pres">
      <dgm:prSet presAssocID="{D3F196AB-6C06-4206-AEC4-64AD18B4C171}" presName="box" presStyleLbl="node1" presStyleIdx="2" presStyleCnt="3"/>
      <dgm:spPr/>
      <dgm:t>
        <a:bodyPr/>
        <a:lstStyle/>
        <a:p>
          <a:endParaRPr lang="tr-TR"/>
        </a:p>
      </dgm:t>
    </dgm:pt>
    <dgm:pt modelId="{E24CDC72-123C-4BEC-B8BC-09297801EA0F}" type="pres">
      <dgm:prSet presAssocID="{D3F196AB-6C06-4206-AEC4-64AD18B4C171}" presName="img" presStyleLbl="fgImgPlace1" presStyleIdx="2" presStyleCnt="3" custLinFactY="-100000" custLinFactNeighborX="-1232" custLinFactNeighborY="-174375"/>
      <dgm:spPr>
        <a:blipFill rotWithShape="1">
          <a:blip xmlns:r="http://schemas.openxmlformats.org/officeDocument/2006/relationships" r:embed="rId2"/>
          <a:stretch>
            <a:fillRect/>
          </a:stretch>
        </a:blipFill>
      </dgm:spPr>
      <dgm:t>
        <a:bodyPr/>
        <a:lstStyle/>
        <a:p>
          <a:endParaRPr lang="tr-TR"/>
        </a:p>
      </dgm:t>
    </dgm:pt>
    <dgm:pt modelId="{07F70EB1-C048-484A-AC6F-6B0AF29B939D}" type="pres">
      <dgm:prSet presAssocID="{D3F196AB-6C06-4206-AEC4-64AD18B4C171}" presName="text" presStyleLbl="node1" presStyleIdx="2" presStyleCnt="3">
        <dgm:presLayoutVars>
          <dgm:bulletEnabled val="1"/>
        </dgm:presLayoutVars>
      </dgm:prSet>
      <dgm:spPr/>
      <dgm:t>
        <a:bodyPr/>
        <a:lstStyle/>
        <a:p>
          <a:endParaRPr lang="tr-TR"/>
        </a:p>
      </dgm:t>
    </dgm:pt>
  </dgm:ptLst>
  <dgm:cxnLst>
    <dgm:cxn modelId="{6048C209-8177-47B8-882B-0430072BFD5C}" type="presOf" srcId="{D3F196AB-6C06-4206-AEC4-64AD18B4C171}" destId="{3AE1A49B-024B-42C6-82CD-533A4F4BFBFA}" srcOrd="0" destOrd="0" presId="urn:microsoft.com/office/officeart/2005/8/layout/vList4#1"/>
    <dgm:cxn modelId="{D0306E10-216A-4C4E-931A-BCCF0BDBB3BB}" srcId="{CE4AFC96-471C-4ADC-8549-ECB796710DDF}" destId="{4340699A-F112-4CF3-8EBE-CCEEA30FCCD5}" srcOrd="0" destOrd="0" parTransId="{E61CF6DE-836E-4286-B159-A1A66356B275}" sibTransId="{D1B5A09E-AD96-4FD8-A7A9-A49B1C9BBF2A}"/>
    <dgm:cxn modelId="{DAA02D25-E87A-475E-8EC1-3AEA46E7160A}" srcId="{CE4AFC96-471C-4ADC-8549-ECB796710DDF}" destId="{C92746AD-67B0-4510-B86E-E31157B5AB90}" srcOrd="1" destOrd="0" parTransId="{DA95589C-765B-459E-97EC-B0BEC9080FF9}" sibTransId="{4DD477FB-A492-4C33-96A0-51E59491E96D}"/>
    <dgm:cxn modelId="{1F2778D0-3F7A-47DD-A4C7-4D5F7CCC5B24}" type="presOf" srcId="{4340699A-F112-4CF3-8EBE-CCEEA30FCCD5}" destId="{F3E69A6D-649F-49C5-996B-61BE5B0FAA42}" srcOrd="0" destOrd="0" presId="urn:microsoft.com/office/officeart/2005/8/layout/vList4#1"/>
    <dgm:cxn modelId="{CB5331BF-94F0-4D71-922C-55C3A1E35523}" type="presOf" srcId="{C92746AD-67B0-4510-B86E-E31157B5AB90}" destId="{3F578CDF-40F0-440F-923A-F47963D9F075}" srcOrd="0" destOrd="0" presId="urn:microsoft.com/office/officeart/2005/8/layout/vList4#1"/>
    <dgm:cxn modelId="{BEE300ED-FAA8-4079-8DB4-EBAC55C1FAB8}" type="presOf" srcId="{C92746AD-67B0-4510-B86E-E31157B5AB90}" destId="{DEEBE7EC-FF03-432E-8601-787196F43742}" srcOrd="1" destOrd="0" presId="urn:microsoft.com/office/officeart/2005/8/layout/vList4#1"/>
    <dgm:cxn modelId="{71A74EEC-EC0A-4A87-9F16-8753DAE89644}" type="presOf" srcId="{D3F196AB-6C06-4206-AEC4-64AD18B4C171}" destId="{07F70EB1-C048-484A-AC6F-6B0AF29B939D}" srcOrd="1" destOrd="0" presId="urn:microsoft.com/office/officeart/2005/8/layout/vList4#1"/>
    <dgm:cxn modelId="{B1502877-D682-47A0-A568-FFF380A1EFFF}" srcId="{CE4AFC96-471C-4ADC-8549-ECB796710DDF}" destId="{D3F196AB-6C06-4206-AEC4-64AD18B4C171}" srcOrd="2" destOrd="0" parTransId="{9DFAB865-1AD0-47F7-9CD8-18574EE51CCA}" sibTransId="{664A8B3D-1ABF-4E07-8702-24F686926B42}"/>
    <dgm:cxn modelId="{7C6EB1C2-6EF2-4687-89D7-79BEB0E8D097}" type="presOf" srcId="{CE4AFC96-471C-4ADC-8549-ECB796710DDF}" destId="{0A608786-3427-46DD-ADD5-4E79BFF09787}" srcOrd="0" destOrd="0" presId="urn:microsoft.com/office/officeart/2005/8/layout/vList4#1"/>
    <dgm:cxn modelId="{C848E342-F274-4BA0-B701-9C5AE84A7EBF}" type="presOf" srcId="{4340699A-F112-4CF3-8EBE-CCEEA30FCCD5}" destId="{7A8F95BE-988F-4E71-A08E-572A14B7EC67}" srcOrd="1" destOrd="0" presId="urn:microsoft.com/office/officeart/2005/8/layout/vList4#1"/>
    <dgm:cxn modelId="{E5C7C31A-4C36-4A4F-9D22-4B5C5369D081}" type="presParOf" srcId="{0A608786-3427-46DD-ADD5-4E79BFF09787}" destId="{C9520A55-6DC1-46C1-8C68-75F6007826E7}" srcOrd="0" destOrd="0" presId="urn:microsoft.com/office/officeart/2005/8/layout/vList4#1"/>
    <dgm:cxn modelId="{2DEF2127-D5EC-4A5B-81BC-33EC2FF963F3}" type="presParOf" srcId="{C9520A55-6DC1-46C1-8C68-75F6007826E7}" destId="{F3E69A6D-649F-49C5-996B-61BE5B0FAA42}" srcOrd="0" destOrd="0" presId="urn:microsoft.com/office/officeart/2005/8/layout/vList4#1"/>
    <dgm:cxn modelId="{64D3C6A2-1E44-4948-9524-50F9C67C82FB}" type="presParOf" srcId="{C9520A55-6DC1-46C1-8C68-75F6007826E7}" destId="{0D271FA5-F8F0-41E1-B9C9-BECF6EC5951B}" srcOrd="1" destOrd="0" presId="urn:microsoft.com/office/officeart/2005/8/layout/vList4#1"/>
    <dgm:cxn modelId="{E831F0B0-DE3F-44B4-A8AD-65F3D79789B0}" type="presParOf" srcId="{C9520A55-6DC1-46C1-8C68-75F6007826E7}" destId="{7A8F95BE-988F-4E71-A08E-572A14B7EC67}" srcOrd="2" destOrd="0" presId="urn:microsoft.com/office/officeart/2005/8/layout/vList4#1"/>
    <dgm:cxn modelId="{FAAE9FF8-CDAC-4D78-B806-08F2E678E208}" type="presParOf" srcId="{0A608786-3427-46DD-ADD5-4E79BFF09787}" destId="{FBF0E2D9-EFDD-4E77-BB83-3C4EF97DC218}" srcOrd="1" destOrd="0" presId="urn:microsoft.com/office/officeart/2005/8/layout/vList4#1"/>
    <dgm:cxn modelId="{153D2A2E-F04F-4333-B12D-37F5AE01FF51}" type="presParOf" srcId="{0A608786-3427-46DD-ADD5-4E79BFF09787}" destId="{A35BF8E6-33F2-44BF-920D-E02ACBD86288}" srcOrd="2" destOrd="0" presId="urn:microsoft.com/office/officeart/2005/8/layout/vList4#1"/>
    <dgm:cxn modelId="{AB3AD874-F6A9-4140-81AA-55F0FBB3373A}" type="presParOf" srcId="{A35BF8E6-33F2-44BF-920D-E02ACBD86288}" destId="{3F578CDF-40F0-440F-923A-F47963D9F075}" srcOrd="0" destOrd="0" presId="urn:microsoft.com/office/officeart/2005/8/layout/vList4#1"/>
    <dgm:cxn modelId="{83464A6A-3BAE-4B3D-9F33-21EFCBF0D7F4}" type="presParOf" srcId="{A35BF8E6-33F2-44BF-920D-E02ACBD86288}" destId="{C28B56FB-162C-4090-BB70-81AC7454EA9F}" srcOrd="1" destOrd="0" presId="urn:microsoft.com/office/officeart/2005/8/layout/vList4#1"/>
    <dgm:cxn modelId="{7FAD7A8F-03C3-43CC-AF32-D16D58C1D4E3}" type="presParOf" srcId="{A35BF8E6-33F2-44BF-920D-E02ACBD86288}" destId="{DEEBE7EC-FF03-432E-8601-787196F43742}" srcOrd="2" destOrd="0" presId="urn:microsoft.com/office/officeart/2005/8/layout/vList4#1"/>
    <dgm:cxn modelId="{4BE44D6D-B31F-46BB-9DC0-63A6DCF917FE}" type="presParOf" srcId="{0A608786-3427-46DD-ADD5-4E79BFF09787}" destId="{F2250FBA-5505-4D25-B507-5329683FF183}" srcOrd="3" destOrd="0" presId="urn:microsoft.com/office/officeart/2005/8/layout/vList4#1"/>
    <dgm:cxn modelId="{BE8CF745-6078-4056-B658-6BBB0499F241}" type="presParOf" srcId="{0A608786-3427-46DD-ADD5-4E79BFF09787}" destId="{A9C72CCF-6C38-4AEB-BAD2-CB04516BB7A9}" srcOrd="4" destOrd="0" presId="urn:microsoft.com/office/officeart/2005/8/layout/vList4#1"/>
    <dgm:cxn modelId="{140729B0-6163-4861-BC38-AF970F117922}" type="presParOf" srcId="{A9C72CCF-6C38-4AEB-BAD2-CB04516BB7A9}" destId="{3AE1A49B-024B-42C6-82CD-533A4F4BFBFA}" srcOrd="0" destOrd="0" presId="urn:microsoft.com/office/officeart/2005/8/layout/vList4#1"/>
    <dgm:cxn modelId="{E9D7ABCE-18F9-41FD-9BBF-F3C9750208E3}" type="presParOf" srcId="{A9C72CCF-6C38-4AEB-BAD2-CB04516BB7A9}" destId="{E24CDC72-123C-4BEC-B8BC-09297801EA0F}" srcOrd="1" destOrd="0" presId="urn:microsoft.com/office/officeart/2005/8/layout/vList4#1"/>
    <dgm:cxn modelId="{F7C54E52-7D08-4C10-9964-B8946A3EA4A7}" type="presParOf" srcId="{A9C72CCF-6C38-4AEB-BAD2-CB04516BB7A9}" destId="{07F70EB1-C048-484A-AC6F-6B0AF29B939D}"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D4B89C-ECD9-451C-8F32-12A613E262C0}" type="datetimeFigureOut">
              <a:rPr lang="tr-TR" smtClean="0"/>
              <a:pPr/>
              <a:t>18.03.2016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2B8E51-5710-445F-BBAE-393540E2D0F8}" type="slidenum">
              <a:rPr lang="tr-TR" smtClean="0"/>
              <a:pPr/>
              <a:t>‹#›</a:t>
            </a:fld>
            <a:endParaRPr lang="tr-TR"/>
          </a:p>
        </p:txBody>
      </p:sp>
    </p:spTree>
    <p:extLst>
      <p:ext uri="{BB962C8B-B14F-4D97-AF65-F5344CB8AC3E}">
        <p14:creationId xmlns:p14="http://schemas.microsoft.com/office/powerpoint/2010/main" val="2694654633"/>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3"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8"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B1AE8-ACAC-483D-AA13-71AFD67CE664}" type="slidenum">
              <a:rPr lang="en-US" altLang="tr-TR"/>
              <a:pPr/>
              <a:t>1</a:t>
            </a:fld>
            <a:endParaRPr lang="en-US" altLang="tr-TR"/>
          </a:p>
        </p:txBody>
      </p:sp>
      <p:sp>
        <p:nvSpPr>
          <p:cNvPr id="3481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63" name="Rectangle 3"/>
          <p:cNvSpPr>
            <a:spLocks noGrp="1" noChangeArrowheads="1"/>
          </p:cNvSpPr>
          <p:nvPr>
            <p:ph type="body" idx="1"/>
          </p:nvPr>
        </p:nvSpPr>
        <p:spPr bwMode="auto">
          <a:xfrm>
            <a:off x="914400" y="4267200"/>
            <a:ext cx="5029200" cy="4114800"/>
          </a:xfrm>
          <a:prstGeom prst="rect">
            <a:avLst/>
          </a:prstGeom>
          <a:solidFill>
            <a:srgbClr val="FFFFFF"/>
          </a:solidFill>
          <a:ln>
            <a:solidFill>
              <a:srgbClr val="000000"/>
            </a:solidFill>
            <a:miter lim="800000"/>
            <a:headEnd/>
            <a:tailEnd/>
          </a:ln>
        </p:spPr>
        <p:txBody>
          <a:bodyPr/>
          <a:lstStyle/>
          <a:p>
            <a:r>
              <a:rPr lang="tr-TR" altLang="tr-TR"/>
              <a:t>Bu eğitim </a:t>
            </a:r>
            <a:r>
              <a:rPr lang="tr-TR" altLang="tr-TR">
                <a:latin typeface="Times New Roman" panose="02020603050405020304" pitchFamily="18" charset="0"/>
              </a:rPr>
              <a:t>Yeniden Sağlık ve Eğitim Derneğinden </a:t>
            </a:r>
            <a:r>
              <a:rPr lang="tr-TR" altLang="tr-TR"/>
              <a:t>Doç. Dr. Kültegin Ögel koordinatörlüğünde Psk. Ceyda Yılmazçetin ve Pdr. Sevil Taner tarafından hazırlanmıştır. Ülkemizde madde kullanımı çok yaygın olmasa da </a:t>
            </a:r>
            <a:r>
              <a:rPr lang="tr-TR" altLang="tr-TR">
                <a:cs typeface="Times New Roman" panose="02020603050405020304" pitchFamily="18" charset="0"/>
              </a:rPr>
              <a:t>yapılan çalışmalar uyuşturucu kullanım oranının ülkemizde hızla arttığını göstermektedir.  </a:t>
            </a:r>
            <a:r>
              <a:rPr lang="tr-TR" altLang="tr-TR"/>
              <a:t>Bu nedenle aileleri ve öğretmenleri bilgilendirme yoluyla  önleyici bir çalışma yapılması hedeflenmektedir.</a:t>
            </a:r>
          </a:p>
          <a:p>
            <a:endParaRPr lang="tr-TR" altLang="tr-TR"/>
          </a:p>
        </p:txBody>
      </p:sp>
    </p:spTree>
    <p:extLst>
      <p:ext uri="{BB962C8B-B14F-4D97-AF65-F5344CB8AC3E}">
        <p14:creationId xmlns:p14="http://schemas.microsoft.com/office/powerpoint/2010/main" val="63162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6866" name="Rectangle 2"/>
          <p:cNvSpPr txBox="1">
            <a:spLocks noGrp="1"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1130435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649016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“İnsanlar sigara, alkol ya da uyuşturucu gibi bağımlılık yapıcı maddeleri kontrol edebileceklerini düşünürler. Bu maddeleri kontrol etmek mümkün değildir. Sonunda kontrol her zaman bu maddelere geçer.”</a:t>
            </a:r>
            <a:endParaRPr lang="tr-TR" dirty="0"/>
          </a:p>
        </p:txBody>
      </p:sp>
      <p:sp>
        <p:nvSpPr>
          <p:cNvPr id="4" name="Slayt Numarası Yer Tutucusu 3"/>
          <p:cNvSpPr>
            <a:spLocks noGrp="1"/>
          </p:cNvSpPr>
          <p:nvPr>
            <p:ph type="sldNum" sz="quarter" idx="10"/>
          </p:nvPr>
        </p:nvSpPr>
        <p:spPr/>
        <p:txBody>
          <a:bodyPr/>
          <a:lstStyle/>
          <a:p>
            <a:fld id="{FF2B8E51-5710-445F-BBAE-393540E2D0F8}" type="slidenum">
              <a:rPr lang="tr-TR" smtClean="0"/>
              <a:pPr/>
              <a:t>33</a:t>
            </a:fld>
            <a:endParaRPr lang="tr-TR"/>
          </a:p>
        </p:txBody>
      </p:sp>
    </p:spTree>
    <p:extLst>
      <p:ext uri="{BB962C8B-B14F-4D97-AF65-F5344CB8AC3E}">
        <p14:creationId xmlns:p14="http://schemas.microsoft.com/office/powerpoint/2010/main" val="1777424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 “İnsanlar denemedikleri şeyleri hep merak ederler.  Ancak bu meraklar kimi zaman felaketle sonuçlanabilir. Bu nedenle merakımızı kontrol altında tutmalıyız.”</a:t>
            </a:r>
          </a:p>
          <a:p>
            <a:r>
              <a:rPr lang="tr-TR" sz="1200" kern="1200" dirty="0" smtClean="0">
                <a:solidFill>
                  <a:schemeClr val="tx1"/>
                </a:solidFill>
                <a:effectLst/>
                <a:latin typeface="+mn-lt"/>
                <a:ea typeface="+mn-ea"/>
                <a:cs typeface="+mn-cs"/>
              </a:rPr>
              <a:t>Merak her zaman iyi bir şey değildir. </a:t>
            </a:r>
          </a:p>
          <a:p>
            <a:endParaRPr lang="tr-TR" sz="1200" kern="1200" dirty="0" smtClean="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FF2B8E51-5710-445F-BBAE-393540E2D0F8}" type="slidenum">
              <a:rPr lang="tr-TR" smtClean="0"/>
              <a:pPr/>
              <a:t>34</a:t>
            </a:fld>
            <a:endParaRPr lang="tr-TR"/>
          </a:p>
        </p:txBody>
      </p:sp>
    </p:spTree>
    <p:extLst>
      <p:ext uri="{BB962C8B-B14F-4D97-AF65-F5344CB8AC3E}">
        <p14:creationId xmlns:p14="http://schemas.microsoft.com/office/powerpoint/2010/main" val="1856419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İnsan içinde bulunduğu grubun her davranışını yapmak zorunda değildir. Gerektiği durumda arkadaşlarına karşı koyabilmeli,  hayır demesini bilmelidir. </a:t>
            </a:r>
          </a:p>
          <a:p>
            <a:r>
              <a:rPr lang="tr-TR" dirty="0" smtClean="0"/>
              <a:t>“Arkadaş baskılarına karşı koyabilmek gerekir”</a:t>
            </a:r>
          </a:p>
          <a:p>
            <a:endParaRPr lang="tr-TR" dirty="0"/>
          </a:p>
        </p:txBody>
      </p:sp>
      <p:sp>
        <p:nvSpPr>
          <p:cNvPr id="4" name="Slayt Numarası Yer Tutucusu 3"/>
          <p:cNvSpPr>
            <a:spLocks noGrp="1"/>
          </p:cNvSpPr>
          <p:nvPr>
            <p:ph type="sldNum" sz="quarter" idx="10"/>
          </p:nvPr>
        </p:nvSpPr>
        <p:spPr/>
        <p:txBody>
          <a:bodyPr/>
          <a:lstStyle/>
          <a:p>
            <a:fld id="{FF2B8E51-5710-445F-BBAE-393540E2D0F8}" type="slidenum">
              <a:rPr lang="tr-TR" smtClean="0"/>
              <a:pPr/>
              <a:t>35</a:t>
            </a:fld>
            <a:endParaRPr lang="tr-TR"/>
          </a:p>
        </p:txBody>
      </p:sp>
    </p:spTree>
    <p:extLst>
      <p:ext uri="{BB962C8B-B14F-4D97-AF65-F5344CB8AC3E}">
        <p14:creationId xmlns:p14="http://schemas.microsoft.com/office/powerpoint/2010/main" val="1355985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“Arkadaşlara uymak ya da arkadaşlarının baskısına karşı koyamamak, birçok kişinin bu maddelere kullanmasına yol açmaktadır. Kendi tercihlerini savunamamak, tümüyle gruba uymak insan değil, koyun gibi bazı hayvanlarda gözlenen bir davranış biçimidir.” </a:t>
            </a:r>
            <a:endParaRPr lang="tr-TR" dirty="0"/>
          </a:p>
        </p:txBody>
      </p:sp>
      <p:sp>
        <p:nvSpPr>
          <p:cNvPr id="4" name="Slayt Numarası Yer Tutucusu 3"/>
          <p:cNvSpPr>
            <a:spLocks noGrp="1"/>
          </p:cNvSpPr>
          <p:nvPr>
            <p:ph type="sldNum" sz="quarter" idx="10"/>
          </p:nvPr>
        </p:nvSpPr>
        <p:spPr/>
        <p:txBody>
          <a:bodyPr/>
          <a:lstStyle/>
          <a:p>
            <a:fld id="{FF2B8E51-5710-445F-BBAE-393540E2D0F8}" type="slidenum">
              <a:rPr lang="tr-TR" smtClean="0"/>
              <a:pPr/>
              <a:t>36</a:t>
            </a:fld>
            <a:endParaRPr lang="tr-TR"/>
          </a:p>
        </p:txBody>
      </p:sp>
    </p:spTree>
    <p:extLst>
      <p:ext uri="{BB962C8B-B14F-4D97-AF65-F5344CB8AC3E}">
        <p14:creationId xmlns:p14="http://schemas.microsoft.com/office/powerpoint/2010/main" val="1804740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effectLst/>
                <a:latin typeface="Times New Roman"/>
                <a:ea typeface="Times New Roman"/>
              </a:rPr>
              <a:t>“Kişi maddeyi kontrol edebileceğini iddia ederek kullanımına devam eder ama bir gün dibe vurur ve bırakmak zorunda kalır. Bir süre temiz olup kendine güvenini kazandıkça da madde ile ilgili sıkıntılarını unutur ve tekrar “bir kere” diye başlayıp kullanmaya devam eder” </a:t>
            </a:r>
            <a:endParaRPr lang="tr-TR" dirty="0"/>
          </a:p>
        </p:txBody>
      </p:sp>
      <p:sp>
        <p:nvSpPr>
          <p:cNvPr id="4" name="Slayt Numarası Yer Tutucusu 3"/>
          <p:cNvSpPr>
            <a:spLocks noGrp="1"/>
          </p:cNvSpPr>
          <p:nvPr>
            <p:ph type="sldNum" sz="quarter" idx="10"/>
          </p:nvPr>
        </p:nvSpPr>
        <p:spPr/>
        <p:txBody>
          <a:bodyPr/>
          <a:lstStyle/>
          <a:p>
            <a:fld id="{FF2B8E51-5710-445F-BBAE-393540E2D0F8}" type="slidenum">
              <a:rPr lang="tr-TR" smtClean="0"/>
              <a:pPr/>
              <a:t>39</a:t>
            </a:fld>
            <a:endParaRPr lang="tr-TR"/>
          </a:p>
        </p:txBody>
      </p:sp>
    </p:spTree>
    <p:extLst>
      <p:ext uri="{BB962C8B-B14F-4D97-AF65-F5344CB8AC3E}">
        <p14:creationId xmlns:p14="http://schemas.microsoft.com/office/powerpoint/2010/main" val="3369385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30B150-594D-4760-B101-3C2B0466995F}" type="slidenum">
              <a:rPr lang="en-US" altLang="tr-TR"/>
              <a:pPr/>
              <a:t>46</a:t>
            </a:fld>
            <a:endParaRPr lang="en-US" altLang="tr-TR"/>
          </a:p>
        </p:txBody>
      </p:sp>
      <p:sp>
        <p:nvSpPr>
          <p:cNvPr id="3205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0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tr-TR" altLang="tr-TR"/>
              <a:t>Israrlarla başa çıkması için çocuğunuza “Hayır diyeceksin o kadar” demeniz asla yeterli olmayacaktır, çünkü sorun zaten “hayır” diyebilmektedir. Önemli olan nokta verdiği kararlarda arkadaş grubunun baskısının nasıl rol oynadığını ve sadece bu baskıya göre karar vermesinin sonuçlarının kritik olabileceğinin farkına varması önemlidir. Bazı hayali zor durumlar üzerinde konuşup değişik çözüm yolları ve onların sonuçlarının neler olabileceği üzerinde konuşmanız –ancak yorum yapmayıp sadece vurgu yapmanız önemli-faydalı olacaktır. </a:t>
            </a:r>
          </a:p>
          <a:p>
            <a:r>
              <a:rPr lang="tr-TR" altLang="tr-TR"/>
              <a:t>“Hayır, teşekkür ederim” birkaç kere tekrarlanması;</a:t>
            </a:r>
          </a:p>
          <a:p>
            <a:r>
              <a:rPr lang="tr-TR" altLang="tr-TR"/>
              <a:t>“Ya başka işim vardı, kusura bakma ya..” bahane uydurma;</a:t>
            </a:r>
          </a:p>
          <a:p>
            <a:r>
              <a:rPr lang="tr-TR" altLang="tr-TR"/>
              <a:t>“Başka sefere belki, sağol” atlatma; </a:t>
            </a:r>
          </a:p>
          <a:p>
            <a:r>
              <a:rPr lang="tr-TR" altLang="tr-TR"/>
              <a:t>“Hayır, sağol; ha bu arada sen o işi bitirdin mi?” konu değiştirme; </a:t>
            </a:r>
          </a:p>
          <a:p>
            <a:r>
              <a:rPr lang="tr-TR" altLang="tr-TR"/>
              <a:t>“Hayır, sağol; ben gitmeliyim, görüşürüz sonra” ortamdan uzaklaşmak gibi yöntemleri denemesini teşvik etmek işinize yarayacaktır. </a:t>
            </a:r>
          </a:p>
          <a:p>
            <a:endParaRPr lang="tr-TR" altLang="tr-TR" sz="1600"/>
          </a:p>
        </p:txBody>
      </p:sp>
    </p:spTree>
    <p:extLst>
      <p:ext uri="{BB962C8B-B14F-4D97-AF65-F5344CB8AC3E}">
        <p14:creationId xmlns:p14="http://schemas.microsoft.com/office/powerpoint/2010/main" val="1271172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99B97F-DD93-4A95-B3B8-F817AEE7AECA}" type="slidenum">
              <a:rPr lang="en-US" altLang="tr-TR"/>
              <a:pPr/>
              <a:t>47</a:t>
            </a:fld>
            <a:endParaRPr lang="en-US" altLang="tr-TR"/>
          </a:p>
        </p:txBody>
      </p:sp>
      <p:sp>
        <p:nvSpPr>
          <p:cNvPr id="46592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5923" name="Rectangle 3"/>
          <p:cNvSpPr>
            <a:spLocks noGrp="1" noChangeArrowheads="1"/>
          </p:cNvSpPr>
          <p:nvPr>
            <p:ph type="body" idx="1"/>
          </p:nvPr>
        </p:nvSpPr>
        <p:spPr bwMode="auto">
          <a:xfrm>
            <a:off x="914400" y="4267200"/>
            <a:ext cx="5029200" cy="4114800"/>
          </a:xfrm>
          <a:prstGeom prst="rect">
            <a:avLst/>
          </a:prstGeom>
          <a:solidFill>
            <a:srgbClr val="FFFFFF"/>
          </a:solidFill>
          <a:ln>
            <a:solidFill>
              <a:srgbClr val="000000"/>
            </a:solidFill>
            <a:miter lim="800000"/>
            <a:headEnd/>
            <a:tailEnd/>
          </a:ln>
        </p:spPr>
        <p:txBody>
          <a:bodyPr/>
          <a:lstStyle/>
          <a:p>
            <a:r>
              <a:rPr lang="tr-TR" altLang="tr-TR"/>
              <a:t>Maddeler kişiyi birçok şekilde etkileyebilir; uyuşmalarına yada halisünasyon görmelerine, çok panik olmalarına ve korkmalarına, sinirli saldırgan olmalarına yol açabilir. </a:t>
            </a:r>
          </a:p>
          <a:p>
            <a:endParaRPr lang="tr-TR" altLang="tr-TR"/>
          </a:p>
          <a:p>
            <a:r>
              <a:rPr lang="tr-TR" altLang="tr-TR"/>
              <a:t>Derin ve uzun nefesler almasını sağlayın. </a:t>
            </a:r>
          </a:p>
          <a:p>
            <a:endParaRPr lang="tr-TR" altLang="tr-TR"/>
          </a:p>
          <a:p>
            <a:r>
              <a:rPr lang="tr-TR" altLang="tr-TR"/>
              <a:t>İçinde bulunduğunuz ortamı sakinleştirin: Işıkları ve gürültüyü azaltın. </a:t>
            </a:r>
          </a:p>
          <a:p>
            <a:endParaRPr lang="tr-TR" altLang="tr-TR"/>
          </a:p>
        </p:txBody>
      </p:sp>
    </p:spTree>
    <p:extLst>
      <p:ext uri="{BB962C8B-B14F-4D97-AF65-F5344CB8AC3E}">
        <p14:creationId xmlns:p14="http://schemas.microsoft.com/office/powerpoint/2010/main" val="356400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A4D837-289A-9A49-B12E-81F1B5F87331}" type="slidenum">
              <a:rPr lang="tr-TR" smtClean="0"/>
              <a:pPr>
                <a:defRPr/>
              </a:pPr>
              <a:t>2</a:t>
            </a:fld>
            <a:endParaRPr lang="tr-TR" smtClean="0"/>
          </a:p>
        </p:txBody>
      </p:sp>
      <p:sp>
        <p:nvSpPr>
          <p:cNvPr id="489474"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r>
              <a:rPr lang="tr-TR" dirty="0">
                <a:latin typeface="Calibri" charset="0"/>
              </a:rPr>
              <a:t>Madde Kullanım ve Bağımlılığı dediğimiz vakit, bireyin kimyasallarla kurduğu ilişkide; yukarıda andığımız nesnel kayıplarının ortaya çıkması ile gelişen, çok boyutlu ve çok yönlü bir sorunsaldan bahsetmekteyiz.</a:t>
            </a:r>
          </a:p>
          <a:p>
            <a:endParaRPr lang="tr-TR" b="1" dirty="0">
              <a:latin typeface="Calibri" charset="0"/>
            </a:endParaRPr>
          </a:p>
          <a:p>
            <a:r>
              <a:rPr lang="tr-TR" b="1" dirty="0">
                <a:latin typeface="Calibri" charset="0"/>
              </a:rPr>
              <a:t>Bağımlılığı tehlikeli kullanımdan ayırmak gerekir (Kötüye kullanım):</a:t>
            </a:r>
          </a:p>
          <a:p>
            <a:r>
              <a:rPr lang="tr-TR" dirty="0">
                <a:latin typeface="Calibri" charset="0"/>
              </a:rPr>
              <a:t>Tehlikeli kullanım, madde kullanımının kişinin kendine, hayatına ve çevresine zarar vermesidir. Madde kullanımına bağlı olarak kişi işine gitmez, okula devam etmez, işinde başarısızlıklar ortaya çıkar, ailesini ve çocuklarını ihmal eder, bedeninde fiziksel bozulmalar olur. Madde kullanımı nedeni ile tartışma, kavga gibi yineleyen kişilerarası ve toplumsal sorunlar, madde taşımak ve bulundurmak ya da madde etkisi ile gelişen davranış bozuklukları dolayısıyla yasal sorunlar </a:t>
            </a:r>
            <a:r>
              <a:rPr lang="tr-TR" dirty="0" err="1">
                <a:latin typeface="Calibri" charset="0"/>
              </a:rPr>
              <a:t>yaşanabilinir</a:t>
            </a:r>
            <a:r>
              <a:rPr lang="tr-TR" dirty="0">
                <a:latin typeface="Calibri" charset="0"/>
              </a:rPr>
              <a:t>.</a:t>
            </a:r>
            <a:br>
              <a:rPr lang="tr-TR" dirty="0">
                <a:latin typeface="Calibri" charset="0"/>
              </a:rPr>
            </a:br>
            <a:endParaRPr lang="tr-TR" dirty="0">
              <a:latin typeface="Calibri" charset="0"/>
            </a:endParaRPr>
          </a:p>
          <a:p>
            <a:endParaRPr lang="tr-TR" b="1" dirty="0">
              <a:latin typeface="Calibri" charset="0"/>
            </a:endParaRPr>
          </a:p>
          <a:p>
            <a:endParaRPr lang="tr-TR" b="1" dirty="0">
              <a:latin typeface="Calibri" charset="0"/>
            </a:endParaRPr>
          </a:p>
          <a:p>
            <a:endParaRPr lang="tr-TR" b="1" dirty="0">
              <a:latin typeface="Calibri" charset="0"/>
            </a:endParaRPr>
          </a:p>
          <a:p>
            <a:endParaRPr lang="tr-TR" b="1" dirty="0">
              <a:latin typeface="Calibri" charset="0"/>
            </a:endParaRPr>
          </a:p>
          <a:p>
            <a:endParaRPr lang="tr-TR" b="1" dirty="0">
              <a:latin typeface="Calibri" charset="0"/>
            </a:endParaRPr>
          </a:p>
        </p:txBody>
      </p:sp>
    </p:spTree>
    <p:extLst>
      <p:ext uri="{BB962C8B-B14F-4D97-AF65-F5344CB8AC3E}">
        <p14:creationId xmlns:p14="http://schemas.microsoft.com/office/powerpoint/2010/main" val="3729957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3"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313925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958BFE-4B2F-40E8-813A-7F3DE3DA6BB4}" type="slidenum">
              <a:rPr lang="en-US" altLang="tr-TR"/>
              <a:pPr/>
              <a:t>11</a:t>
            </a:fld>
            <a:endParaRPr lang="en-US" altLang="tr-TR"/>
          </a:p>
        </p:txBody>
      </p:sp>
      <p:sp>
        <p:nvSpPr>
          <p:cNvPr id="42598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5987" name="Rectangle 3"/>
          <p:cNvSpPr>
            <a:spLocks noGrp="1" noChangeArrowheads="1"/>
          </p:cNvSpPr>
          <p:nvPr>
            <p:ph type="body" idx="1"/>
          </p:nvPr>
        </p:nvSpPr>
        <p:spPr bwMode="auto">
          <a:xfrm>
            <a:off x="914400" y="4267200"/>
            <a:ext cx="5029200" cy="4114800"/>
          </a:xfrm>
          <a:prstGeom prst="rect">
            <a:avLst/>
          </a:prstGeom>
          <a:solidFill>
            <a:srgbClr val="FFFFFF"/>
          </a:solidFill>
          <a:ln>
            <a:solidFill>
              <a:srgbClr val="000000"/>
            </a:solidFill>
            <a:miter lim="800000"/>
            <a:headEnd/>
            <a:tailEnd/>
          </a:ln>
        </p:spPr>
        <p:txBody>
          <a:bodyPr/>
          <a:lstStyle/>
          <a:p>
            <a:endParaRPr lang="tr-TR" altLang="tr-TR"/>
          </a:p>
          <a:p>
            <a:endParaRPr lang="tr-TR" altLang="tr-TR"/>
          </a:p>
          <a:p>
            <a:r>
              <a:rPr lang="tr-TR" altLang="tr-TR"/>
              <a:t>Bağımlılığı çok güçlüdür. Bırakmak çok zordur.</a:t>
            </a:r>
          </a:p>
          <a:p>
            <a:r>
              <a:rPr lang="tr-TR" altLang="tr-TR"/>
              <a:t>Yağ dokusunda biriktiğinden sigara bırakıldıktan sonra da vücuttan atılması çok uzun sürer. </a:t>
            </a:r>
          </a:p>
          <a:p>
            <a:r>
              <a:rPr lang="tr-TR" altLang="tr-TR"/>
              <a:t>Dünyada her 10 saniyede bir insan tütün kullanımı sonucu ölmektedir.</a:t>
            </a:r>
          </a:p>
        </p:txBody>
      </p:sp>
    </p:spTree>
    <p:extLst>
      <p:ext uri="{BB962C8B-B14F-4D97-AF65-F5344CB8AC3E}">
        <p14:creationId xmlns:p14="http://schemas.microsoft.com/office/powerpoint/2010/main" val="218903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640973-3682-46A6-A99E-262F5689BDC9}" type="slidenum">
              <a:rPr lang="en-US" altLang="tr-TR"/>
              <a:pPr/>
              <a:t>13</a:t>
            </a:fld>
            <a:endParaRPr lang="en-US" altLang="tr-TR"/>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tr-TR" altLang="tr-TR"/>
          </a:p>
          <a:p>
            <a:endParaRPr lang="tr-TR" altLang="tr-TR"/>
          </a:p>
          <a:p>
            <a:r>
              <a:rPr lang="tr-TR" altLang="tr-TR"/>
              <a:t>Bağımlılığı çok güçlüdür. Bırakmak çok zordur.</a:t>
            </a:r>
          </a:p>
          <a:p>
            <a:r>
              <a:rPr lang="tr-TR" altLang="tr-TR"/>
              <a:t>Yağ dokusunda biriktiğinden sigara bırakıldıktan sonra da vücuttan atılması çok uzun sürer. </a:t>
            </a:r>
          </a:p>
          <a:p>
            <a:r>
              <a:rPr lang="tr-TR" altLang="tr-TR"/>
              <a:t>Dünyada her 10 saniyede bir insan tütün kullanımı sonucu ölmektedir.</a:t>
            </a:r>
          </a:p>
        </p:txBody>
      </p:sp>
    </p:spTree>
    <p:extLst>
      <p:ext uri="{BB962C8B-B14F-4D97-AF65-F5344CB8AC3E}">
        <p14:creationId xmlns:p14="http://schemas.microsoft.com/office/powerpoint/2010/main" val="170796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7"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2649208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spTree>
    <p:extLst>
      <p:ext uri="{BB962C8B-B14F-4D97-AF65-F5344CB8AC3E}">
        <p14:creationId xmlns:p14="http://schemas.microsoft.com/office/powerpoint/2010/main" val="54020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5"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tr-TR"/>
          </a:p>
        </p:txBody>
      </p:sp>
    </p:spTree>
    <p:extLst>
      <p:ext uri="{BB962C8B-B14F-4D97-AF65-F5344CB8AC3E}">
        <p14:creationId xmlns:p14="http://schemas.microsoft.com/office/powerpoint/2010/main" val="1287695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685800" y="4343400"/>
            <a:ext cx="5484813" cy="4114800"/>
          </a:xfrm>
          <a:prstGeom prst="rect">
            <a:avLst/>
          </a:prstGeom>
          <a:noFill/>
          <a:ln>
            <a:round/>
            <a:headEnd/>
            <a:tailEnd/>
          </a:ln>
        </p:spPr>
        <p:txBody>
          <a:bodyPr wrap="none" anchor="ctr"/>
          <a:lstStyle/>
          <a:p>
            <a:endParaRPr lang="tr-TR" dirty="0"/>
          </a:p>
        </p:txBody>
      </p:sp>
    </p:spTree>
    <p:extLst>
      <p:ext uri="{BB962C8B-B14F-4D97-AF65-F5344CB8AC3E}">
        <p14:creationId xmlns:p14="http://schemas.microsoft.com/office/powerpoint/2010/main" val="8151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F6EA128-3477-4AEF-A1AB-67534F0D57C0}" type="datetime1">
              <a:rPr lang="tr-TR" smtClean="0"/>
              <a:pPr/>
              <a:t>18.03.2016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B904EE-E36F-4D06-BB89-F7245EC836FD}" type="slidenum">
              <a:rPr lang="tr-TR" smtClean="0"/>
              <a:pPr/>
              <a:t>‹#›</a:t>
            </a:fld>
            <a:endParaRPr lang="tr-TR"/>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13EAC4B-E433-48BD-B1C8-8767D2FA1345}" type="datetime1">
              <a:rPr lang="tr-TR" smtClean="0"/>
              <a:pPr/>
              <a:t>18.03.2016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B904EE-E36F-4D06-BB89-F7245EC836FD}" type="slidenum">
              <a:rPr lang="tr-TR" smtClean="0"/>
              <a:pPr/>
              <a:t>‹#›</a:t>
            </a:fld>
            <a:endParaRPr lang="tr-TR"/>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1" y="274639"/>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6D389B-AD25-40CE-BE3D-B29131BD7D28}" type="datetime1">
              <a:rPr lang="tr-TR" smtClean="0"/>
              <a:pPr/>
              <a:t>18.03.2016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B904EE-E36F-4D06-BB89-F7245EC836FD}" type="slidenum">
              <a:rPr lang="tr-TR" smtClean="0"/>
              <a:pPr/>
              <a:t>‹#›</a:t>
            </a:fld>
            <a:endParaRPr lang="tr-TR"/>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9E8911-0918-4746-8D82-83B7B3EF541F}"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6172895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BAAF5933-D7E3-44BE-B497-5441AB52C814}"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37504447"/>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E3F1C854-F2DE-412A-B928-44D80D622293}"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45456316"/>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58B97A8-0D47-4062-92C8-31991DCE5A7B}" type="datetime1">
              <a:rPr lang="tr-TR" smtClean="0">
                <a:solidFill>
                  <a:prstClr val="black">
                    <a:tint val="75000"/>
                  </a:prstClr>
                </a:solidFill>
              </a:rPr>
              <a:pPr/>
              <a:t>18.03.2016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7931780"/>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4B229EB-F348-4C61-B18A-080F39170C29}" type="datetime1">
              <a:rPr lang="tr-TR" smtClean="0">
                <a:solidFill>
                  <a:prstClr val="black">
                    <a:tint val="75000"/>
                  </a:prstClr>
                </a:solidFill>
              </a:rPr>
              <a:pPr/>
              <a:t>18.03.2016</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95790276"/>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269363F-CB93-4C13-9364-40DBC9EE54F4}" type="datetime1">
              <a:rPr lang="tr-TR" smtClean="0">
                <a:solidFill>
                  <a:prstClr val="black">
                    <a:tint val="75000"/>
                  </a:prstClr>
                </a:solidFill>
              </a:rPr>
              <a:pPr/>
              <a:t>18.03.2016</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55586458"/>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A41B37C-612F-418A-8D5F-50567B7A689F}" type="datetime1">
              <a:rPr lang="tr-TR" smtClean="0">
                <a:solidFill>
                  <a:prstClr val="black">
                    <a:tint val="75000"/>
                  </a:prstClr>
                </a:solidFill>
              </a:rPr>
              <a:pPr/>
              <a:t>18.03.2016</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70232965"/>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6DAADEAD-156B-4933-8FA4-4307AAFAE09C}" type="datetime1">
              <a:rPr lang="tr-TR" smtClean="0">
                <a:solidFill>
                  <a:prstClr val="black">
                    <a:tint val="75000"/>
                  </a:prstClr>
                </a:solidFill>
              </a:rPr>
              <a:pPr/>
              <a:t>18.03.2016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4669868"/>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52026BB-5EED-40BB-9645-048A58BE3B20}" type="datetime1">
              <a:rPr lang="tr-TR" smtClean="0"/>
              <a:pPr/>
              <a:t>18.03.2016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B904EE-E36F-4D06-BB89-F7245EC836FD}" type="slidenum">
              <a:rPr lang="tr-TR" smtClean="0"/>
              <a:pPr/>
              <a:t>‹#›</a:t>
            </a:fld>
            <a:endParaRPr lang="tr-TR"/>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5559753-D192-4D0F-A82C-C6AF1D3B5E0A}" type="datetime1">
              <a:rPr lang="tr-TR" smtClean="0">
                <a:solidFill>
                  <a:prstClr val="black">
                    <a:tint val="75000"/>
                  </a:prstClr>
                </a:solidFill>
              </a:rPr>
              <a:pPr/>
              <a:t>18.03.2016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93140855"/>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10BF552-A87C-4040-A1F1-018D7453F373}"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36342512"/>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1" y="274639"/>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5F8BD67-2AA8-4366-975C-600C97B5A585}"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49562653"/>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0E6E1E5-B607-46E8-947B-98BFD3A18F10}"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58416297"/>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72F6D8B-A7C0-4A86-9F46-398207DF3B2A}"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25526774"/>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BF9CCF90-ED42-407D-9738-6FEB00D9055A}"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37091164"/>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A787C6B-6B49-42C7-A246-42BF66A31C1C}" type="datetime1">
              <a:rPr lang="tr-TR" smtClean="0">
                <a:solidFill>
                  <a:prstClr val="black">
                    <a:tint val="75000"/>
                  </a:prstClr>
                </a:solidFill>
              </a:rPr>
              <a:pPr/>
              <a:t>18.03.2016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93300680"/>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A2C955F-EC5F-407A-8976-E9A60BDF98A3}" type="datetime1">
              <a:rPr lang="tr-TR" smtClean="0">
                <a:solidFill>
                  <a:prstClr val="black">
                    <a:tint val="75000"/>
                  </a:prstClr>
                </a:solidFill>
              </a:rPr>
              <a:pPr/>
              <a:t>18.03.2016</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61849073"/>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89BBD21-E787-459B-B8DB-C59C0046ED74}" type="datetime1">
              <a:rPr lang="tr-TR" smtClean="0">
                <a:solidFill>
                  <a:prstClr val="black">
                    <a:tint val="75000"/>
                  </a:prstClr>
                </a:solidFill>
              </a:rPr>
              <a:pPr/>
              <a:t>18.03.2016</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71779249"/>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075E978-0119-406D-932A-A143A3C4A77A}" type="datetime1">
              <a:rPr lang="tr-TR" smtClean="0">
                <a:solidFill>
                  <a:prstClr val="black">
                    <a:tint val="75000"/>
                  </a:prstClr>
                </a:solidFill>
              </a:rPr>
              <a:pPr/>
              <a:t>18.03.2016</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00774643"/>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A9229C4-2078-441A-BBD1-EBF4F98B5E7F}" type="datetime1">
              <a:rPr lang="tr-TR" smtClean="0"/>
              <a:pPr/>
              <a:t>18.03.2016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6DB904EE-E36F-4D06-BB89-F7245EC836FD}" type="slidenum">
              <a:rPr lang="tr-TR" smtClean="0"/>
              <a:pPr/>
              <a:t>‹#›</a:t>
            </a:fld>
            <a:endParaRPr lang="tr-TR"/>
          </a:p>
        </p:txBody>
      </p:sp>
    </p:spTree>
  </p:cSld>
  <p:clrMapOvr>
    <a:masterClrMapping/>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661A5D4-A249-427B-8932-27A41C58252E}" type="datetime1">
              <a:rPr lang="tr-TR" smtClean="0">
                <a:solidFill>
                  <a:prstClr val="black">
                    <a:tint val="75000"/>
                  </a:prstClr>
                </a:solidFill>
              </a:rPr>
              <a:pPr/>
              <a:t>18.03.2016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97145759"/>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0959FAA-6141-4D97-BE47-6711AE3FB58E}" type="datetime1">
              <a:rPr lang="tr-TR" smtClean="0">
                <a:solidFill>
                  <a:prstClr val="black">
                    <a:tint val="75000"/>
                  </a:prstClr>
                </a:solidFill>
              </a:rPr>
              <a:pPr/>
              <a:t>18.03.2016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29509235"/>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0DA1A9BE-0F4A-4691-9253-AA917BD0270B}"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86500908"/>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1" y="274639"/>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440DA20-CD1B-41F2-996B-57E629FFC6E0}"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76033415"/>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1764476-42B8-474A-8807-308B9DB90A90}"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2250759"/>
      </p:ext>
    </p:extLst>
  </p:cSld>
  <p:clrMapOvr>
    <a:masterClrMapping/>
  </p:clrMapOvr>
  <p:transition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1745206-5D1D-481B-8098-12E648F1532E}"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86007377"/>
      </p:ext>
    </p:extLst>
  </p:cSld>
  <p:clrMapOvr>
    <a:masterClrMapping/>
  </p:clrMapOvr>
  <p:transition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1"/>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96974309-BA74-47AB-BE9A-117656636871}"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30020079"/>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27A748-ADED-4683-8729-C210E34F1903}" type="datetime1">
              <a:rPr lang="tr-TR" smtClean="0">
                <a:solidFill>
                  <a:prstClr val="black">
                    <a:tint val="75000"/>
                  </a:prstClr>
                </a:solidFill>
              </a:rPr>
              <a:pPr/>
              <a:t>18.03.2016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4727171"/>
      </p:ext>
    </p:extLst>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6480E3E5-FA5D-4A14-AD72-3573A111DEAB}" type="datetime1">
              <a:rPr lang="tr-TR" smtClean="0">
                <a:solidFill>
                  <a:prstClr val="black">
                    <a:tint val="75000"/>
                  </a:prstClr>
                </a:solidFill>
              </a:rPr>
              <a:pPr/>
              <a:t>18.03.2016</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7213289"/>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05FBAF9-7F5D-4CDE-A491-05FF540A9DB5}" type="datetime1">
              <a:rPr lang="tr-TR" smtClean="0">
                <a:solidFill>
                  <a:prstClr val="black">
                    <a:tint val="75000"/>
                  </a:prstClr>
                </a:solidFill>
              </a:rPr>
              <a:pPr/>
              <a:t>18.03.2016</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675176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6CCC5898-1D44-41C1-9C28-1305F55B4151}" type="datetime1">
              <a:rPr lang="tr-TR" smtClean="0"/>
              <a:pPr/>
              <a:t>18.03.2016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DB904EE-E36F-4D06-BB89-F7245EC836FD}" type="slidenum">
              <a:rPr lang="tr-TR" smtClean="0"/>
              <a:pPr/>
              <a:t>‹#›</a:t>
            </a:fld>
            <a:endParaRPr lang="tr-TR"/>
          </a:p>
        </p:txBody>
      </p:sp>
    </p:spTree>
  </p:cSld>
  <p:clrMapOvr>
    <a:masterClrMapping/>
  </p:clrMapOvr>
  <p:transition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0A52D8E-6B0B-4654-8B1D-F42226E0FB94}" type="datetime1">
              <a:rPr lang="tr-TR" smtClean="0">
                <a:solidFill>
                  <a:prstClr val="black">
                    <a:tint val="75000"/>
                  </a:prstClr>
                </a:solidFill>
              </a:rPr>
              <a:pPr/>
              <a:t>18.03.2016</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9395581"/>
      </p:ext>
    </p:extLst>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7BB16958-1B53-4826-B458-483D879A83CA}" type="datetime1">
              <a:rPr lang="tr-TR" smtClean="0">
                <a:solidFill>
                  <a:prstClr val="black">
                    <a:tint val="75000"/>
                  </a:prstClr>
                </a:solidFill>
              </a:rPr>
              <a:pPr/>
              <a:t>18.03.2016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21989368"/>
      </p:ext>
    </p:extLst>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DA1979E-A509-4829-9792-7B59B66764EC}" type="datetime1">
              <a:rPr lang="tr-TR" smtClean="0">
                <a:solidFill>
                  <a:prstClr val="black">
                    <a:tint val="75000"/>
                  </a:prstClr>
                </a:solidFill>
              </a:rPr>
              <a:pPr/>
              <a:t>18.03.2016</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8339236"/>
      </p:ext>
    </p:extLst>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C4845BA-AE42-452C-ADE1-4147CCC98895}"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00907894"/>
      </p:ext>
    </p:extLst>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1" y="274639"/>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9"/>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8CABFD2-35F2-4787-A565-55F9B3EE1C38}"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51917317"/>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4"/>
            <a:ext cx="4040188"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4"/>
            <a:ext cx="4041775" cy="639762"/>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53A2828-50C4-4B76-B01B-95D823997367}" type="datetime1">
              <a:rPr lang="tr-TR" smtClean="0"/>
              <a:pPr/>
              <a:t>18.03.2016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6DB904EE-E36F-4D06-BB89-F7245EC836FD}" type="slidenum">
              <a:rPr lang="tr-TR" smtClean="0"/>
              <a:pPr/>
              <a:t>‹#›</a:t>
            </a:fld>
            <a:endParaRPr lang="tr-T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5EF77EA-3339-4F12-89E3-38295695F424}" type="datetime1">
              <a:rPr lang="tr-TR" smtClean="0"/>
              <a:pPr/>
              <a:t>18.03.2016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6DB904EE-E36F-4D06-BB89-F7245EC836FD}" type="slidenum">
              <a:rPr lang="tr-TR" smtClean="0"/>
              <a:pPr/>
              <a:t>‹#›</a:t>
            </a:fld>
            <a:endParaRPr lang="tr-TR"/>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229B38E-60E4-4DF2-BBCE-B33DA4676CC8}" type="datetime1">
              <a:rPr lang="tr-TR" smtClean="0"/>
              <a:pPr/>
              <a:t>18.03.2016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6DB904EE-E36F-4D06-BB89-F7245EC836FD}" type="slidenum">
              <a:rPr lang="tr-TR" smtClean="0"/>
              <a:pPr/>
              <a:t>‹#›</a:t>
            </a:fld>
            <a:endParaRPr lang="tr-TR"/>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1"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435101"/>
            <a:ext cx="3008313"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0D506933-F830-4298-97EB-E7BE8DEA2F38}" type="datetime1">
              <a:rPr lang="tr-TR" smtClean="0"/>
              <a:pPr/>
              <a:t>18.03.2016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DB904EE-E36F-4D06-BB89-F7245EC836FD}" type="slidenum">
              <a:rPr lang="tr-TR" smtClean="0"/>
              <a:pPr/>
              <a:t>‹#›</a:t>
            </a:fld>
            <a:endParaRPr lang="tr-TR"/>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E0BEF0A-D4B1-47F3-B871-9F615A69D9AD}" type="datetime1">
              <a:rPr lang="tr-TR" smtClean="0"/>
              <a:pPr/>
              <a:t>18.03.2016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6DB904EE-E36F-4D06-BB89-F7245EC836FD}" type="slidenum">
              <a:rPr lang="tr-TR" smtClean="0"/>
              <a:pPr/>
              <a:t>‹#›</a:t>
            </a:fld>
            <a:endParaRPr lang="tr-T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424320C2-CD33-4F53-B677-41F5DA0D279B}" type="datetime1">
              <a:rPr lang="tr-TR" smtClean="0"/>
              <a:pPr/>
              <a:t>18.03.2016</a:t>
            </a:fld>
            <a:endParaRPr lang="tr-T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6DB904EE-E36F-4D06-BB89-F7245EC836FD}"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p:hf sldNum="0" hdr="0" ftr="0" dt="0"/>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28C0926A-2AB2-4251-8AA4-0BD755DA875E}"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17607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hf sldNum="0" hdr="0" ftr="0" dt="0"/>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A3B10DA5-EB81-4262-AB92-3C40284558C4}"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11238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advClick="0"/>
  <p:hf sldNum="0" hdr="0" ftr="0" dt="0"/>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30" tIns="45715" rIns="91430" bIns="45715"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1"/>
            <a:ext cx="8229600" cy="4525963"/>
          </a:xfrm>
          <a:prstGeom prst="rect">
            <a:avLst/>
          </a:prstGeom>
        </p:spPr>
        <p:txBody>
          <a:bodyPr vert="horz" lIns="91430" tIns="45715" rIns="91430" bIns="45715"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1"/>
            <a:ext cx="2133600" cy="365125"/>
          </a:xfrm>
          <a:prstGeom prst="rect">
            <a:avLst/>
          </a:prstGeom>
        </p:spPr>
        <p:txBody>
          <a:bodyPr vert="horz" lIns="91430" tIns="45715" rIns="91430" bIns="45715" rtlCol="0" anchor="ctr"/>
          <a:lstStyle>
            <a:lvl1pPr algn="l">
              <a:defRPr sz="1200">
                <a:solidFill>
                  <a:schemeClr val="tx1">
                    <a:tint val="75000"/>
                  </a:schemeClr>
                </a:solidFill>
              </a:defRPr>
            </a:lvl1pPr>
          </a:lstStyle>
          <a:p>
            <a:fld id="{38441706-7ECA-495A-A7B0-9F3D579B2CF7}" type="datetime1">
              <a:rPr lang="tr-TR" smtClean="0">
                <a:solidFill>
                  <a:prstClr val="black">
                    <a:tint val="75000"/>
                  </a:prstClr>
                </a:solidFill>
              </a:rPr>
              <a:pPr/>
              <a:t>18.03.2016</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1"/>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1"/>
            <a:ext cx="2133600" cy="365125"/>
          </a:xfrm>
          <a:prstGeom prst="rect">
            <a:avLst/>
          </a:prstGeom>
        </p:spPr>
        <p:txBody>
          <a:bodyPr vert="horz" lIns="91430" tIns="45715" rIns="91430" bIns="45715" rtlCol="0" anchor="ctr"/>
          <a:lstStyle>
            <a:lvl1pPr algn="r">
              <a:defRPr sz="1200">
                <a:solidFill>
                  <a:schemeClr val="tx1">
                    <a:tint val="75000"/>
                  </a:schemeClr>
                </a:solidFill>
              </a:defRPr>
            </a:lvl1pPr>
          </a:lstStyle>
          <a:p>
            <a:fld id="{6DB904EE-E36F-4D06-BB89-F7245EC836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67506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p:hf sldNum="0" hdr="0" ftr="0" dt="0"/>
  <p:txStyles>
    <p:titleStyle>
      <a:lvl1pPr algn="ctr" defTabSz="914305"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3" indent="-285720" algn="l" defTabSz="9143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2" indent="-228577" algn="l" defTabSz="9143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4"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8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54" name="Rectangle 1042"/>
          <p:cNvSpPr>
            <a:spLocks noChangeArrowheads="1"/>
          </p:cNvSpPr>
          <p:nvPr/>
        </p:nvSpPr>
        <p:spPr bwMode="auto">
          <a:xfrm>
            <a:off x="849923" y="2432539"/>
            <a:ext cx="7772400" cy="188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chemeClr val="tx2"/>
                </a:solidFill>
                <a:latin typeface="Trebuchet MS" panose="020B0603020202020204" pitchFamily="34" charset="0"/>
              </a:defRPr>
            </a:lvl1pPr>
            <a:lvl2pPr algn="ctr">
              <a:defRPr sz="4000" b="1">
                <a:solidFill>
                  <a:schemeClr val="tx2"/>
                </a:solidFill>
                <a:latin typeface="Trebuchet MS" panose="020B0603020202020204" pitchFamily="34" charset="0"/>
              </a:defRPr>
            </a:lvl2pPr>
            <a:lvl3pPr algn="ctr">
              <a:defRPr sz="4000" b="1">
                <a:solidFill>
                  <a:schemeClr val="tx2"/>
                </a:solidFill>
                <a:latin typeface="Trebuchet MS" panose="020B0603020202020204" pitchFamily="34" charset="0"/>
              </a:defRPr>
            </a:lvl3pPr>
            <a:lvl4pPr algn="ctr">
              <a:defRPr sz="4000" b="1">
                <a:solidFill>
                  <a:schemeClr val="tx2"/>
                </a:solidFill>
                <a:latin typeface="Trebuchet MS" panose="020B0603020202020204" pitchFamily="34" charset="0"/>
              </a:defRPr>
            </a:lvl4pPr>
            <a:lvl5pPr algn="ctr">
              <a:defRPr sz="4000" b="1">
                <a:solidFill>
                  <a:schemeClr val="tx2"/>
                </a:solidFill>
                <a:latin typeface="Trebuchet MS" panose="020B0603020202020204" pitchFamily="34" charset="0"/>
              </a:defRPr>
            </a:lvl5pPr>
            <a:lvl6pPr marL="457200" algn="ctr" eaLnBrk="0" fontAlgn="base" hangingPunct="0">
              <a:spcBef>
                <a:spcPct val="0"/>
              </a:spcBef>
              <a:spcAft>
                <a:spcPct val="0"/>
              </a:spcAft>
              <a:defRPr sz="4000" b="1">
                <a:solidFill>
                  <a:schemeClr val="tx2"/>
                </a:solidFill>
                <a:latin typeface="Trebuchet MS" panose="020B0603020202020204" pitchFamily="34" charset="0"/>
              </a:defRPr>
            </a:lvl6pPr>
            <a:lvl7pPr marL="914400" algn="ctr" eaLnBrk="0" fontAlgn="base" hangingPunct="0">
              <a:spcBef>
                <a:spcPct val="0"/>
              </a:spcBef>
              <a:spcAft>
                <a:spcPct val="0"/>
              </a:spcAft>
              <a:defRPr sz="4000" b="1">
                <a:solidFill>
                  <a:schemeClr val="tx2"/>
                </a:solidFill>
                <a:latin typeface="Trebuchet MS" panose="020B0603020202020204" pitchFamily="34" charset="0"/>
              </a:defRPr>
            </a:lvl7pPr>
            <a:lvl8pPr marL="1371600" algn="ctr" eaLnBrk="0" fontAlgn="base" hangingPunct="0">
              <a:spcBef>
                <a:spcPct val="0"/>
              </a:spcBef>
              <a:spcAft>
                <a:spcPct val="0"/>
              </a:spcAft>
              <a:defRPr sz="4000" b="1">
                <a:solidFill>
                  <a:schemeClr val="tx2"/>
                </a:solidFill>
                <a:latin typeface="Trebuchet MS" panose="020B0603020202020204" pitchFamily="34" charset="0"/>
              </a:defRPr>
            </a:lvl8pPr>
            <a:lvl9pPr marL="1828800" algn="ctr" eaLnBrk="0" fontAlgn="base" hangingPunct="0">
              <a:spcBef>
                <a:spcPct val="0"/>
              </a:spcBef>
              <a:spcAft>
                <a:spcPct val="0"/>
              </a:spcAft>
              <a:defRPr sz="4000" b="1">
                <a:solidFill>
                  <a:schemeClr val="tx2"/>
                </a:solidFill>
                <a:latin typeface="Trebuchet MS" panose="020B0603020202020204" pitchFamily="34" charset="0"/>
              </a:defRPr>
            </a:lvl9pPr>
          </a:lstStyle>
          <a:p>
            <a:r>
              <a:rPr lang="tr-TR" altLang="tr-TR" sz="3692" dirty="0">
                <a:solidFill>
                  <a:srgbClr val="FF0000"/>
                </a:solidFill>
              </a:rPr>
              <a:t>MADDE BAĞIMLILIĞI SEMİNERİ</a:t>
            </a:r>
            <a:br>
              <a:rPr lang="tr-TR" altLang="tr-TR" sz="3692" dirty="0">
                <a:solidFill>
                  <a:srgbClr val="FF0000"/>
                </a:solidFill>
              </a:rPr>
            </a:br>
            <a:r>
              <a:rPr lang="tr-TR" altLang="tr-TR" sz="1846" dirty="0">
                <a:solidFill>
                  <a:srgbClr val="FF0000"/>
                </a:solidFill>
              </a:rPr>
              <a:t>(SİGARA, ALKOL KULLANIMI VE KORUNMA YOLLARI)</a:t>
            </a:r>
          </a:p>
        </p:txBody>
      </p:sp>
      <p:sp>
        <p:nvSpPr>
          <p:cNvPr id="347155" name="Rectangle 1043"/>
          <p:cNvSpPr>
            <a:spLocks noChangeArrowheads="1"/>
          </p:cNvSpPr>
          <p:nvPr/>
        </p:nvSpPr>
        <p:spPr bwMode="auto">
          <a:xfrm>
            <a:off x="619125" y="4268666"/>
            <a:ext cx="7772400" cy="1356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chemeClr val="tx2"/>
                </a:solidFill>
                <a:latin typeface="Trebuchet MS" panose="020B0603020202020204" pitchFamily="34" charset="0"/>
              </a:defRPr>
            </a:lvl1pPr>
            <a:lvl2pPr algn="ctr">
              <a:defRPr sz="4000" b="1">
                <a:solidFill>
                  <a:schemeClr val="tx2"/>
                </a:solidFill>
                <a:latin typeface="Trebuchet MS" panose="020B0603020202020204" pitchFamily="34" charset="0"/>
              </a:defRPr>
            </a:lvl2pPr>
            <a:lvl3pPr algn="ctr">
              <a:defRPr sz="4000" b="1">
                <a:solidFill>
                  <a:schemeClr val="tx2"/>
                </a:solidFill>
                <a:latin typeface="Trebuchet MS" panose="020B0603020202020204" pitchFamily="34" charset="0"/>
              </a:defRPr>
            </a:lvl3pPr>
            <a:lvl4pPr algn="ctr">
              <a:defRPr sz="4000" b="1">
                <a:solidFill>
                  <a:schemeClr val="tx2"/>
                </a:solidFill>
                <a:latin typeface="Trebuchet MS" panose="020B0603020202020204" pitchFamily="34" charset="0"/>
              </a:defRPr>
            </a:lvl4pPr>
            <a:lvl5pPr algn="ctr">
              <a:defRPr sz="4000" b="1">
                <a:solidFill>
                  <a:schemeClr val="tx2"/>
                </a:solidFill>
                <a:latin typeface="Trebuchet MS" panose="020B0603020202020204" pitchFamily="34" charset="0"/>
              </a:defRPr>
            </a:lvl5pPr>
            <a:lvl6pPr marL="457200" algn="ctr" eaLnBrk="0" fontAlgn="base" hangingPunct="0">
              <a:spcBef>
                <a:spcPct val="0"/>
              </a:spcBef>
              <a:spcAft>
                <a:spcPct val="0"/>
              </a:spcAft>
              <a:defRPr sz="4000" b="1">
                <a:solidFill>
                  <a:schemeClr val="tx2"/>
                </a:solidFill>
                <a:latin typeface="Trebuchet MS" panose="020B0603020202020204" pitchFamily="34" charset="0"/>
              </a:defRPr>
            </a:lvl6pPr>
            <a:lvl7pPr marL="914400" algn="ctr" eaLnBrk="0" fontAlgn="base" hangingPunct="0">
              <a:spcBef>
                <a:spcPct val="0"/>
              </a:spcBef>
              <a:spcAft>
                <a:spcPct val="0"/>
              </a:spcAft>
              <a:defRPr sz="4000" b="1">
                <a:solidFill>
                  <a:schemeClr val="tx2"/>
                </a:solidFill>
                <a:latin typeface="Trebuchet MS" panose="020B0603020202020204" pitchFamily="34" charset="0"/>
              </a:defRPr>
            </a:lvl7pPr>
            <a:lvl8pPr marL="1371600" algn="ctr" eaLnBrk="0" fontAlgn="base" hangingPunct="0">
              <a:spcBef>
                <a:spcPct val="0"/>
              </a:spcBef>
              <a:spcAft>
                <a:spcPct val="0"/>
              </a:spcAft>
              <a:defRPr sz="4000" b="1">
                <a:solidFill>
                  <a:schemeClr val="tx2"/>
                </a:solidFill>
                <a:latin typeface="Trebuchet MS" panose="020B0603020202020204" pitchFamily="34" charset="0"/>
              </a:defRPr>
            </a:lvl8pPr>
            <a:lvl9pPr marL="1828800" algn="ctr" eaLnBrk="0" fontAlgn="base" hangingPunct="0">
              <a:spcBef>
                <a:spcPct val="0"/>
              </a:spcBef>
              <a:spcAft>
                <a:spcPct val="0"/>
              </a:spcAft>
              <a:defRPr sz="4000" b="1">
                <a:solidFill>
                  <a:schemeClr val="tx2"/>
                </a:solidFill>
                <a:latin typeface="Trebuchet MS" panose="020B0603020202020204" pitchFamily="34" charset="0"/>
              </a:defRPr>
            </a:lvl9pPr>
          </a:lstStyle>
          <a:p>
            <a:r>
              <a:rPr lang="tr-TR" altLang="tr-TR" sz="2585" dirty="0"/>
              <a:t>Asim CEYLAN</a:t>
            </a:r>
          </a:p>
        </p:txBody>
      </p:sp>
      <p:pic>
        <p:nvPicPr>
          <p:cNvPr id="347160" name="Picture 1048" descr="dans ede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83224" y="5156689"/>
            <a:ext cx="1714500" cy="1186962"/>
          </a:xfrm>
          <a:prstGeom prst="rect">
            <a:avLst/>
          </a:prstGeom>
          <a:noFill/>
          <a:extLst>
            <a:ext uri="{909E8E84-426E-40DD-AFC4-6F175D3DCCD1}">
              <a14:hiddenFill xmlns:a14="http://schemas.microsoft.com/office/drawing/2010/main">
                <a:solidFill>
                  <a:srgbClr val="FFFFFF"/>
                </a:solidFill>
              </a14:hiddenFill>
            </a:ext>
          </a:extLst>
        </p:spPr>
      </p:pic>
      <p:pic>
        <p:nvPicPr>
          <p:cNvPr id="347162" name="Picture 1050" descr="dans ede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30916" y="5224097"/>
            <a:ext cx="1714500" cy="1186962"/>
          </a:xfrm>
          <a:prstGeom prst="rect">
            <a:avLst/>
          </a:prstGeom>
          <a:noFill/>
          <a:extLst>
            <a:ext uri="{909E8E84-426E-40DD-AFC4-6F175D3DCCD1}">
              <a14:hiddenFill xmlns:a14="http://schemas.microsoft.com/office/drawing/2010/main">
                <a:solidFill>
                  <a:srgbClr val="FFFFFF"/>
                </a:solidFill>
              </a14:hiddenFill>
            </a:ext>
          </a:extLst>
        </p:spPr>
      </p:pic>
      <p:pic>
        <p:nvPicPr>
          <p:cNvPr id="347163" name="Picture 1051" descr="kal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06715" y="970085"/>
            <a:ext cx="1197220" cy="1329104"/>
          </a:xfrm>
          <a:prstGeom prst="rect">
            <a:avLst/>
          </a:prstGeom>
          <a:noFill/>
          <a:extLst>
            <a:ext uri="{909E8E84-426E-40DD-AFC4-6F175D3DCCD1}">
              <a14:hiddenFill xmlns:a14="http://schemas.microsoft.com/office/drawing/2010/main">
                <a:solidFill>
                  <a:srgbClr val="FFFFFF"/>
                </a:solidFill>
              </a14:hiddenFill>
            </a:ext>
          </a:extLst>
        </p:spPr>
      </p:pic>
      <p:pic>
        <p:nvPicPr>
          <p:cNvPr id="347164" name="Picture 1052" descr="kus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762143" y="438151"/>
            <a:ext cx="1178169" cy="870438"/>
          </a:xfrm>
          <a:prstGeom prst="rect">
            <a:avLst/>
          </a:prstGeom>
          <a:noFill/>
          <a:extLst>
            <a:ext uri="{909E8E84-426E-40DD-AFC4-6F175D3DCCD1}">
              <a14:hiddenFill xmlns:a14="http://schemas.microsoft.com/office/drawing/2010/main">
                <a:solidFill>
                  <a:srgbClr val="FFFFFF"/>
                </a:solidFill>
              </a14:hiddenFill>
            </a:ext>
          </a:extLst>
        </p:spPr>
      </p:pic>
      <p:pic>
        <p:nvPicPr>
          <p:cNvPr id="347165" name="Picture 1053" descr="kus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4639" y="438151"/>
            <a:ext cx="1178169" cy="870438"/>
          </a:xfrm>
          <a:prstGeom prst="rect">
            <a:avLst/>
          </a:prstGeom>
          <a:noFill/>
          <a:extLst>
            <a:ext uri="{909E8E84-426E-40DD-AFC4-6F175D3DCCD1}">
              <a14:hiddenFill xmlns:a14="http://schemas.microsoft.com/office/drawing/2010/main">
                <a:solidFill>
                  <a:srgbClr val="FFFFFF"/>
                </a:solidFill>
              </a14:hiddenFill>
            </a:ext>
          </a:extLst>
        </p:spPr>
      </p:pic>
      <p:sp>
        <p:nvSpPr>
          <p:cNvPr id="347166" name="Text Box 1054"/>
          <p:cNvSpPr txBox="1">
            <a:spLocks noChangeArrowheads="1"/>
          </p:cNvSpPr>
          <p:nvPr/>
        </p:nvSpPr>
        <p:spPr bwMode="auto">
          <a:xfrm>
            <a:off x="2958612" y="5574324"/>
            <a:ext cx="3341077" cy="348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r-TR" altLang="tr-TR" sz="1662"/>
          </a:p>
        </p:txBody>
      </p:sp>
    </p:spTree>
    <p:extLst>
      <p:ext uri="{BB962C8B-B14F-4D97-AF65-F5344CB8AC3E}">
        <p14:creationId xmlns:p14="http://schemas.microsoft.com/office/powerpoint/2010/main" val="196469586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Dikdörtgen 1"/>
          <p:cNvSpPr/>
          <p:nvPr/>
        </p:nvSpPr>
        <p:spPr>
          <a:xfrm>
            <a:off x="251520" y="116632"/>
            <a:ext cx="8712968" cy="649408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tr-TR" sz="3200" dirty="0">
                <a:solidFill>
                  <a:srgbClr val="002060"/>
                </a:solidFill>
                <a:latin typeface="Bodoni MT Condensed" panose="02070606080606020203" pitchFamily="18" charset="0"/>
              </a:rPr>
              <a:t>Bağımlıların ilk kullandıkları madde incelenmesinde. </a:t>
            </a:r>
            <a:endParaRPr lang="tr-TR" sz="3200" dirty="0" smtClean="0">
              <a:solidFill>
                <a:srgbClr val="002060"/>
              </a:solidFill>
              <a:latin typeface="Bodoni MT Condensed" panose="02070606080606020203" pitchFamily="18" charset="0"/>
            </a:endParaRPr>
          </a:p>
          <a:p>
            <a:r>
              <a:rPr lang="tr-TR" sz="3200" dirty="0" smtClean="0">
                <a:solidFill>
                  <a:srgbClr val="002060"/>
                </a:solidFill>
                <a:latin typeface="Bodoni MT Condensed" panose="02070606080606020203" pitchFamily="18" charset="0"/>
              </a:rPr>
              <a:t>% </a:t>
            </a:r>
            <a:r>
              <a:rPr lang="tr-TR" sz="3200" dirty="0">
                <a:solidFill>
                  <a:srgbClr val="002060"/>
                </a:solidFill>
                <a:latin typeface="Bodoni MT Condensed" panose="02070606080606020203" pitchFamily="18" charset="0"/>
              </a:rPr>
              <a:t>85’nin ilk uyuşturucuya esrar ile başladıkları görülmüştür. </a:t>
            </a:r>
            <a:endParaRPr lang="tr-TR" sz="3200" dirty="0" smtClean="0">
              <a:solidFill>
                <a:srgbClr val="002060"/>
              </a:solidFill>
              <a:latin typeface="Bodoni MT Condensed" panose="02070606080606020203" pitchFamily="18" charset="0"/>
            </a:endParaRPr>
          </a:p>
          <a:p>
            <a:r>
              <a:rPr lang="tr-TR" sz="3200" dirty="0" smtClean="0">
                <a:solidFill>
                  <a:srgbClr val="002060"/>
                </a:solidFill>
                <a:latin typeface="Bodoni MT Condensed" panose="02070606080606020203" pitchFamily="18" charset="0"/>
              </a:rPr>
              <a:t>(% </a:t>
            </a:r>
            <a:r>
              <a:rPr lang="tr-TR" sz="3200" dirty="0">
                <a:solidFill>
                  <a:srgbClr val="002060"/>
                </a:solidFill>
                <a:latin typeface="Bodoni MT Condensed" panose="02070606080606020203" pitchFamily="18" charset="0"/>
              </a:rPr>
              <a:t>5 Eroin,% 4 hap % 2 kokain) Zaman içerisinde esrar kullanımında azalma ile diğer maddelerin kullanımında artış gözlenmektedir. </a:t>
            </a:r>
            <a:endParaRPr lang="tr-TR" sz="3200" dirty="0" smtClean="0">
              <a:solidFill>
                <a:srgbClr val="002060"/>
              </a:solidFill>
              <a:latin typeface="Bodoni MT Condensed" panose="02070606080606020203" pitchFamily="18" charset="0"/>
            </a:endParaRPr>
          </a:p>
          <a:p>
            <a:r>
              <a:rPr lang="tr-TR" sz="3200" dirty="0" smtClean="0">
                <a:solidFill>
                  <a:srgbClr val="002060"/>
                </a:solidFill>
                <a:latin typeface="Bodoni MT Condensed" panose="02070606080606020203" pitchFamily="18" charset="0"/>
              </a:rPr>
              <a:t>Ceza </a:t>
            </a:r>
            <a:r>
              <a:rPr lang="tr-TR" sz="3200" dirty="0">
                <a:solidFill>
                  <a:srgbClr val="002060"/>
                </a:solidFill>
                <a:latin typeface="Bodoni MT Condensed" panose="02070606080606020203" pitchFamily="18" charset="0"/>
              </a:rPr>
              <a:t>evlerinde kalan % 33 kişi daha önce aynı suçu işlediğini söylerken,% 19 kolay para kazanmak için, % 17 si kolay madde bulabilmek için uyuşturucu satışı yaptıklarını belirtmişti. </a:t>
            </a:r>
            <a:endParaRPr lang="tr-TR" sz="3200" dirty="0" smtClean="0">
              <a:solidFill>
                <a:srgbClr val="002060"/>
              </a:solidFill>
              <a:latin typeface="Bodoni MT Condensed" panose="02070606080606020203" pitchFamily="18" charset="0"/>
            </a:endParaRPr>
          </a:p>
          <a:p>
            <a:r>
              <a:rPr lang="tr-TR" sz="3200" dirty="0" smtClean="0">
                <a:solidFill>
                  <a:srgbClr val="002060"/>
                </a:solidFill>
                <a:latin typeface="Bodoni MT Condensed" panose="02070606080606020203" pitchFamily="18" charset="0"/>
              </a:rPr>
              <a:t>Uyuşturucuya </a:t>
            </a:r>
            <a:r>
              <a:rPr lang="tr-TR" sz="3200" dirty="0">
                <a:solidFill>
                  <a:srgbClr val="002060"/>
                </a:solidFill>
                <a:latin typeface="Bodoni MT Condensed" panose="02070606080606020203" pitchFamily="18" charset="0"/>
              </a:rPr>
              <a:t>başlama nedenleri araştırılınca % 22 merak ve özenti % 17 arkadaş ısrarı % 16 bunalımdan kurtulma, % 5 sıkıntı, % 5 te kişisel yalnızlık olarak yanıtlamışlardır. </a:t>
            </a:r>
            <a:endParaRPr lang="tr-TR" sz="3200" dirty="0" smtClean="0">
              <a:solidFill>
                <a:srgbClr val="002060"/>
              </a:solidFill>
              <a:latin typeface="Bodoni MT Condensed" panose="02070606080606020203" pitchFamily="18" charset="0"/>
            </a:endParaRPr>
          </a:p>
          <a:p>
            <a:r>
              <a:rPr lang="tr-TR" sz="3200" dirty="0" smtClean="0">
                <a:solidFill>
                  <a:srgbClr val="002060"/>
                </a:solidFill>
                <a:latin typeface="Bodoni MT Condensed" panose="02070606080606020203" pitchFamily="18" charset="0"/>
              </a:rPr>
              <a:t>*</a:t>
            </a:r>
            <a:r>
              <a:rPr lang="tr-TR" sz="3200" dirty="0">
                <a:solidFill>
                  <a:srgbClr val="002060"/>
                </a:solidFill>
                <a:latin typeface="Bodoni MT Condensed" panose="02070606080606020203" pitchFamily="18" charset="0"/>
              </a:rPr>
              <a:t>Uyuşturucu kullananların % 19 uyuşturucu temin edebilmek için suç işlediklerini % 23 ise uyuşturucu etkisi altındayken suç işlediklerini itiraf etmişlerdir.</a:t>
            </a:r>
          </a:p>
        </p:txBody>
      </p:sp>
    </p:spTree>
    <p:extLst>
      <p:ext uri="{BB962C8B-B14F-4D97-AF65-F5344CB8AC3E}">
        <p14:creationId xmlns:p14="http://schemas.microsoft.com/office/powerpoint/2010/main" val="4148924155"/>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5"/>
          <p:cNvSpPr>
            <a:spLocks noGrp="1"/>
          </p:cNvSpPr>
          <p:nvPr>
            <p:ph type="sldNum" sz="quarter" idx="12"/>
          </p:nvPr>
        </p:nvSpPr>
        <p:spPr/>
        <p:txBody>
          <a:bodyPr/>
          <a:lstStyle/>
          <a:p>
            <a:fld id="{B6FDA8F8-7632-41E5-AA63-C4F50A05D2B1}" type="slidenum">
              <a:rPr lang="tr-TR" altLang="tr-TR"/>
              <a:pPr/>
              <a:t>11</a:t>
            </a:fld>
            <a:endParaRPr lang="tr-TR" altLang="tr-TR"/>
          </a:p>
        </p:txBody>
      </p:sp>
      <p:sp>
        <p:nvSpPr>
          <p:cNvPr id="424962" name="Rectangle 2"/>
          <p:cNvSpPr>
            <a:spLocks noGrp="1" noChangeArrowheads="1"/>
          </p:cNvSpPr>
          <p:nvPr>
            <p:ph type="title"/>
          </p:nvPr>
        </p:nvSpPr>
        <p:spPr/>
        <p:txBody>
          <a:bodyPr/>
          <a:lstStyle/>
          <a:p>
            <a:r>
              <a:rPr lang="tr-TR" altLang="tr-TR" sz="5539">
                <a:solidFill>
                  <a:srgbClr val="FFFF66"/>
                </a:solidFill>
                <a:latin typeface="Arial" panose="020B0604020202020204" pitchFamily="34" charset="0"/>
              </a:rPr>
              <a:t>SİGARA</a:t>
            </a:r>
          </a:p>
        </p:txBody>
      </p:sp>
      <p:sp>
        <p:nvSpPr>
          <p:cNvPr id="424963" name="Rectangle 3"/>
          <p:cNvSpPr>
            <a:spLocks noGrp="1" noChangeArrowheads="1"/>
          </p:cNvSpPr>
          <p:nvPr>
            <p:ph type="body" idx="1"/>
          </p:nvPr>
        </p:nvSpPr>
        <p:spPr>
          <a:xfrm>
            <a:off x="783981" y="4160228"/>
            <a:ext cx="8001000" cy="1786303"/>
          </a:xfrm>
        </p:spPr>
        <p:txBody>
          <a:bodyPr/>
          <a:lstStyle/>
          <a:p>
            <a:pPr>
              <a:buFontTx/>
              <a:buChar char="•"/>
            </a:pPr>
            <a:endParaRPr lang="tr-TR" altLang="tr-TR" sz="1846" b="1" dirty="0">
              <a:solidFill>
                <a:schemeClr val="bg1"/>
              </a:solidFill>
              <a:latin typeface="Arial" panose="020B0604020202020204" pitchFamily="34" charset="0"/>
            </a:endParaRPr>
          </a:p>
        </p:txBody>
      </p:sp>
      <p:pic>
        <p:nvPicPr>
          <p:cNvPr id="424967" name="Picture 7" descr="sigara loa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559" y="1196752"/>
            <a:ext cx="8173421" cy="5159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3205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nodePh="1">
                                  <p:stCondLst>
                                    <p:cond delay="0"/>
                                  </p:stCondLst>
                                  <p:endCondLst>
                                    <p:cond evt="begin" delay="0">
                                      <p:tn val="5"/>
                                    </p:cond>
                                  </p:endCondLst>
                                  <p:childTnLst>
                                    <p:set>
                                      <p:cBhvr>
                                        <p:cTn id="6" dur="1" fill="hold">
                                          <p:stCondLst>
                                            <p:cond delay="0"/>
                                          </p:stCondLst>
                                        </p:cTn>
                                        <p:tgtEl>
                                          <p:spTgt spid="424963">
                                            <p:txEl>
                                              <p:pRg st="0" end="0"/>
                                            </p:txEl>
                                          </p:spTgt>
                                        </p:tgtEl>
                                        <p:attrNameLst>
                                          <p:attrName>style.visibility</p:attrName>
                                        </p:attrNameLst>
                                      </p:cBhvr>
                                      <p:to>
                                        <p:strVal val="visible"/>
                                      </p:to>
                                    </p:set>
                                    <p:animEffect transition="in" filter="checkerboard(across)">
                                      <p:cBhvr>
                                        <p:cTn id="7" dur="500"/>
                                        <p:tgtEl>
                                          <p:spTgt spid="424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p>
            <a:fld id="{3F699C0D-E062-41BF-A62D-2A8D202D5C09}" type="slidenum">
              <a:rPr lang="tr-TR" altLang="tr-TR"/>
              <a:pPr/>
              <a:t>12</a:t>
            </a:fld>
            <a:endParaRPr lang="tr-TR" altLang="tr-TR"/>
          </a:p>
        </p:txBody>
      </p:sp>
      <p:sp>
        <p:nvSpPr>
          <p:cNvPr id="515077" name="Text Box 5"/>
          <p:cNvSpPr txBox="1">
            <a:spLocks noChangeArrowheads="1"/>
          </p:cNvSpPr>
          <p:nvPr/>
        </p:nvSpPr>
        <p:spPr bwMode="auto">
          <a:xfrm>
            <a:off x="467544" y="252364"/>
            <a:ext cx="75775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3200" dirty="0">
                <a:solidFill>
                  <a:srgbClr val="002060"/>
                </a:solidFill>
                <a:latin typeface="Arial Black" panose="020B0A04020102020204" pitchFamily="34" charset="0"/>
              </a:rPr>
              <a:t>İSTERSEM BIRAKIRIM DERLER</a:t>
            </a:r>
          </a:p>
        </p:txBody>
      </p:sp>
      <p:sp>
        <p:nvSpPr>
          <p:cNvPr id="515078" name="Text Box 6"/>
          <p:cNvSpPr txBox="1">
            <a:spLocks noChangeArrowheads="1"/>
          </p:cNvSpPr>
          <p:nvPr/>
        </p:nvSpPr>
        <p:spPr bwMode="auto">
          <a:xfrm>
            <a:off x="971600" y="5567902"/>
            <a:ext cx="757750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3200" dirty="0">
                <a:solidFill>
                  <a:srgbClr val="002060"/>
                </a:solidFill>
                <a:latin typeface="Baskerville Old Face" panose="02020602080505020303" pitchFamily="18" charset="0"/>
              </a:rPr>
              <a:t>BU MADDELERİ BIRABİLECEKLERİNE İNANIRLAR</a:t>
            </a:r>
          </a:p>
        </p:txBody>
      </p:sp>
      <p:pic>
        <p:nvPicPr>
          <p:cNvPr id="515080" name="Picture 8" descr="karikatürl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247" y="871564"/>
            <a:ext cx="6913685" cy="4722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7152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5077"/>
                                        </p:tgtEl>
                                        <p:attrNameLst>
                                          <p:attrName>style.visibility</p:attrName>
                                        </p:attrNameLst>
                                      </p:cBhvr>
                                      <p:to>
                                        <p:strVal val="visible"/>
                                      </p:to>
                                    </p:set>
                                    <p:anim calcmode="lin" valueType="num">
                                      <p:cBhvr additive="base">
                                        <p:cTn id="7" dur="500" fill="hold"/>
                                        <p:tgtEl>
                                          <p:spTgt spid="515077"/>
                                        </p:tgtEl>
                                        <p:attrNameLst>
                                          <p:attrName>ppt_x</p:attrName>
                                        </p:attrNameLst>
                                      </p:cBhvr>
                                      <p:tavLst>
                                        <p:tav tm="0">
                                          <p:val>
                                            <p:strVal val="#ppt_x"/>
                                          </p:val>
                                        </p:tav>
                                        <p:tav tm="100000">
                                          <p:val>
                                            <p:strVal val="#ppt_x"/>
                                          </p:val>
                                        </p:tav>
                                      </p:tavLst>
                                    </p:anim>
                                    <p:anim calcmode="lin" valueType="num">
                                      <p:cBhvr additive="base">
                                        <p:cTn id="8" dur="500" fill="hold"/>
                                        <p:tgtEl>
                                          <p:spTgt spid="51507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5078"/>
                                        </p:tgtEl>
                                        <p:attrNameLst>
                                          <p:attrName>style.visibility</p:attrName>
                                        </p:attrNameLst>
                                      </p:cBhvr>
                                      <p:to>
                                        <p:strVal val="visible"/>
                                      </p:to>
                                    </p:set>
                                    <p:anim calcmode="lin" valueType="num">
                                      <p:cBhvr additive="base">
                                        <p:cTn id="13" dur="500" fill="hold"/>
                                        <p:tgtEl>
                                          <p:spTgt spid="515078"/>
                                        </p:tgtEl>
                                        <p:attrNameLst>
                                          <p:attrName>ppt_x</p:attrName>
                                        </p:attrNameLst>
                                      </p:cBhvr>
                                      <p:tavLst>
                                        <p:tav tm="0">
                                          <p:val>
                                            <p:strVal val="#ppt_x"/>
                                          </p:val>
                                        </p:tav>
                                        <p:tav tm="100000">
                                          <p:val>
                                            <p:strVal val="#ppt_x"/>
                                          </p:val>
                                        </p:tav>
                                      </p:tavLst>
                                    </p:anim>
                                    <p:anim calcmode="lin" valueType="num">
                                      <p:cBhvr additive="base">
                                        <p:cTn id="14" dur="500" fill="hold"/>
                                        <p:tgtEl>
                                          <p:spTgt spid="515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7" grpId="0"/>
      <p:bldP spid="5150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5"/>
          <p:cNvSpPr>
            <a:spLocks noGrp="1"/>
          </p:cNvSpPr>
          <p:nvPr>
            <p:ph type="sldNum" sz="quarter" idx="12"/>
          </p:nvPr>
        </p:nvSpPr>
        <p:spPr/>
        <p:txBody>
          <a:bodyPr/>
          <a:lstStyle/>
          <a:p>
            <a:fld id="{48DA79B4-5022-4DCA-974D-ECDB83FD72AD}" type="slidenum">
              <a:rPr lang="tr-TR" altLang="tr-TR"/>
              <a:pPr/>
              <a:t>13</a:t>
            </a:fld>
            <a:endParaRPr lang="tr-TR" altLang="tr-TR"/>
          </a:p>
        </p:txBody>
      </p:sp>
      <p:sp>
        <p:nvSpPr>
          <p:cNvPr id="471042" name="Rectangle 2"/>
          <p:cNvSpPr>
            <a:spLocks noGrp="1" noChangeArrowheads="1"/>
          </p:cNvSpPr>
          <p:nvPr>
            <p:ph type="title"/>
          </p:nvPr>
        </p:nvSpPr>
        <p:spPr/>
        <p:txBody>
          <a:bodyPr/>
          <a:lstStyle/>
          <a:p>
            <a:r>
              <a:rPr lang="tr-TR" altLang="tr-TR" sz="5539">
                <a:solidFill>
                  <a:srgbClr val="FFFF66"/>
                </a:solidFill>
                <a:latin typeface="Arial" panose="020B0604020202020204" pitchFamily="34" charset="0"/>
              </a:rPr>
              <a:t>SİGARA</a:t>
            </a:r>
          </a:p>
        </p:txBody>
      </p:sp>
      <p:pic>
        <p:nvPicPr>
          <p:cNvPr id="471046" name="Picture 6" descr="sigara_iceri"/>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378320" y="2099897"/>
            <a:ext cx="4385896"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822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0"/>
            <a:ext cx="9144000" cy="6001643"/>
          </a:xfrm>
          <a:prstGeom prst="rect">
            <a:avLst/>
          </a:prstGeom>
        </p:spPr>
        <p:txBody>
          <a:bodyPr wrap="square">
            <a:spAutoFit/>
          </a:bodyPr>
          <a:lstStyle/>
          <a:p>
            <a:r>
              <a:rPr lang="tr-TR" sz="3200" dirty="0">
                <a:solidFill>
                  <a:srgbClr val="002060"/>
                </a:solidFill>
                <a:latin typeface="Georgia" panose="02040502050405020303" pitchFamily="18" charset="0"/>
              </a:rPr>
              <a:t>Türkiye’nin Gençlik Profili, 2012" isimli raporda sunulan bazı istatistikler aşağıda verilmiştir:</a:t>
            </a:r>
            <a:r>
              <a:rPr lang="tr-TR" sz="3200" dirty="0">
                <a:solidFill>
                  <a:srgbClr val="002060"/>
                </a:solidFill>
              </a:rPr>
              <a:t/>
            </a:r>
            <a:br>
              <a:rPr lang="tr-TR" sz="3200" dirty="0">
                <a:solidFill>
                  <a:srgbClr val="002060"/>
                </a:solidFill>
              </a:rPr>
            </a:br>
            <a:r>
              <a:rPr lang="tr-TR" sz="3200" dirty="0">
                <a:solidFill>
                  <a:srgbClr val="002060"/>
                </a:solidFill>
              </a:rPr>
              <a:t/>
            </a:r>
            <a:br>
              <a:rPr lang="tr-TR" sz="3200" dirty="0">
                <a:solidFill>
                  <a:srgbClr val="002060"/>
                </a:solidFill>
              </a:rPr>
            </a:br>
            <a:r>
              <a:rPr lang="tr-TR" sz="3200" dirty="0">
                <a:solidFill>
                  <a:srgbClr val="002060"/>
                </a:solidFill>
                <a:latin typeface="Georgia" panose="02040502050405020303" pitchFamily="18" charset="0"/>
              </a:rPr>
              <a:t>-Erkeklerin % 49,6’sı, kadınların % 23,1’i sigara içmektedir.</a:t>
            </a:r>
            <a:r>
              <a:rPr lang="tr-TR" sz="3200" dirty="0">
                <a:solidFill>
                  <a:srgbClr val="002060"/>
                </a:solidFill>
              </a:rPr>
              <a:t/>
            </a:r>
            <a:br>
              <a:rPr lang="tr-TR" sz="3200" dirty="0">
                <a:solidFill>
                  <a:srgbClr val="002060"/>
                </a:solidFill>
              </a:rPr>
            </a:br>
            <a:r>
              <a:rPr lang="tr-TR" sz="3200" dirty="0">
                <a:solidFill>
                  <a:srgbClr val="002060"/>
                </a:solidFill>
                <a:latin typeface="Georgia" panose="02040502050405020303" pitchFamily="18" charset="0"/>
              </a:rPr>
              <a:t>-Türkiye, kişi başına sigara tüketiminde Avrupa ülkeleri arasında ilk sıralardadır.</a:t>
            </a:r>
            <a:r>
              <a:rPr lang="tr-TR" sz="3200" dirty="0">
                <a:solidFill>
                  <a:srgbClr val="002060"/>
                </a:solidFill>
              </a:rPr>
              <a:t/>
            </a:r>
            <a:br>
              <a:rPr lang="tr-TR" sz="3200" dirty="0">
                <a:solidFill>
                  <a:srgbClr val="002060"/>
                </a:solidFill>
              </a:rPr>
            </a:br>
            <a:r>
              <a:rPr lang="tr-TR" sz="3200" dirty="0">
                <a:solidFill>
                  <a:srgbClr val="002060"/>
                </a:solidFill>
                <a:latin typeface="Georgia" panose="02040502050405020303" pitchFamily="18" charset="0"/>
              </a:rPr>
              <a:t>- 15-19 yaş aralığındaki gençlerin %24,1’i, 20-24 yaş aralığındaki gençlerin %38,8’i ve 25-29 yaş aralığındaki gençlerin %46,9’u sigara içmektedir.</a:t>
            </a:r>
            <a:r>
              <a:rPr lang="tr-TR" sz="3200" dirty="0">
                <a:solidFill>
                  <a:srgbClr val="002060"/>
                </a:solidFill>
              </a:rPr>
              <a:t/>
            </a:r>
            <a:br>
              <a:rPr lang="tr-TR" sz="3200" dirty="0">
                <a:solidFill>
                  <a:srgbClr val="002060"/>
                </a:solidFill>
              </a:rPr>
            </a:br>
            <a:r>
              <a:rPr lang="tr-TR" sz="3200" dirty="0">
                <a:solidFill>
                  <a:srgbClr val="002060"/>
                </a:solidFill>
                <a:latin typeface="Georgia" panose="02040502050405020303" pitchFamily="18" charset="0"/>
              </a:rPr>
              <a:t>-Uyuşturucu madde kullanım oranı % 6,6’dır.</a:t>
            </a:r>
            <a:r>
              <a:rPr lang="tr-TR" sz="3200" dirty="0">
                <a:solidFill>
                  <a:srgbClr val="002060"/>
                </a:solidFill>
              </a:rPr>
              <a:t/>
            </a:r>
            <a:br>
              <a:rPr lang="tr-TR" sz="3200" dirty="0">
                <a:solidFill>
                  <a:srgbClr val="002060"/>
                </a:solidFill>
              </a:rPr>
            </a:br>
            <a:r>
              <a:rPr lang="tr-TR" sz="3200" dirty="0">
                <a:solidFill>
                  <a:srgbClr val="002060"/>
                </a:solidFill>
                <a:latin typeface="Georgia" panose="02040502050405020303" pitchFamily="18" charset="0"/>
              </a:rPr>
              <a:t>- Alkol kullanım oranı % 21,7’dir</a:t>
            </a:r>
            <a:r>
              <a:rPr lang="tr-TR" dirty="0">
                <a:solidFill>
                  <a:srgbClr val="141414"/>
                </a:solidFill>
                <a:latin typeface="Georgia" panose="02040502050405020303" pitchFamily="18" charset="0"/>
              </a:rPr>
              <a:t>.</a:t>
            </a:r>
            <a:endParaRPr lang="tr-TR" dirty="0"/>
          </a:p>
        </p:txBody>
      </p:sp>
    </p:spTree>
    <p:extLst>
      <p:ext uri="{BB962C8B-B14F-4D97-AF65-F5344CB8AC3E}">
        <p14:creationId xmlns:p14="http://schemas.microsoft.com/office/powerpoint/2010/main" val="3828045352"/>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214282" y="428604"/>
            <a:ext cx="8639205" cy="1143000"/>
          </a:xfrm>
          <a:ln/>
        </p:spPr>
        <p:txBody>
          <a:bodyPr>
            <a:normAutofit/>
          </a:bodyPr>
          <a:lstStyle/>
          <a:p>
            <a:pPr>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pPr>
            <a:r>
              <a:rPr lang="tr-TR" sz="4800" b="1" i="1" dirty="0">
                <a:solidFill>
                  <a:srgbClr val="FF0000"/>
                </a:solidFill>
                <a:latin typeface="Times New Roman" pitchFamily="18" charset="0"/>
                <a:cs typeface="Times New Roman" pitchFamily="18" charset="0"/>
              </a:rPr>
              <a:t>SİGARA</a:t>
            </a:r>
          </a:p>
        </p:txBody>
      </p:sp>
      <p:sp>
        <p:nvSpPr>
          <p:cNvPr id="7170" name="Rectangle 2"/>
          <p:cNvSpPr>
            <a:spLocks noGrp="1" noChangeArrowheads="1"/>
          </p:cNvSpPr>
          <p:nvPr>
            <p:ph idx="1"/>
          </p:nvPr>
        </p:nvSpPr>
        <p:spPr>
          <a:xfrm>
            <a:off x="263525" y="1598614"/>
            <a:ext cx="7386638" cy="4497387"/>
          </a:xfrm>
          <a:ln/>
        </p:spPr>
        <p:txBody>
          <a:bodyPr/>
          <a:lstStyle/>
          <a:p>
            <a:pPr marL="339690" indent="-33969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a:latin typeface="Times New Roman" pitchFamily="18" charset="0"/>
                <a:cs typeface="Times New Roman" pitchFamily="18" charset="0"/>
              </a:rPr>
              <a:t>En yaygın kullanılan bağımlılık yapıcı maddedir.</a:t>
            </a:r>
          </a:p>
          <a:p>
            <a:pPr marL="339690" indent="-33969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a:latin typeface="Times New Roman" pitchFamily="18" charset="0"/>
                <a:cs typeface="Times New Roman" pitchFamily="18" charset="0"/>
              </a:rPr>
              <a:t>Dünyada meydana gelen ölüm nedenlerinin başında yer alır.</a:t>
            </a:r>
          </a:p>
          <a:p>
            <a:pPr marL="339690" indent="-33969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a:latin typeface="Times New Roman" pitchFamily="18" charset="0"/>
                <a:cs typeface="Times New Roman" pitchFamily="18" charset="0"/>
              </a:rPr>
              <a:t>Sigaranın içinde </a:t>
            </a:r>
            <a:r>
              <a:rPr lang="tr-TR" b="1" dirty="0">
                <a:solidFill>
                  <a:schemeClr val="accent2"/>
                </a:solidFill>
                <a:latin typeface="Times New Roman" pitchFamily="18" charset="0"/>
                <a:cs typeface="Times New Roman" pitchFamily="18" charset="0"/>
              </a:rPr>
              <a:t>	3700</a:t>
            </a:r>
            <a:r>
              <a:rPr lang="tr-TR" dirty="0">
                <a:latin typeface="Times New Roman" pitchFamily="18" charset="0"/>
                <a:cs typeface="Times New Roman" pitchFamily="18" charset="0"/>
              </a:rPr>
              <a:t> zehirli </a:t>
            </a:r>
            <a:r>
              <a:rPr lang="tr-TR" dirty="0" smtClean="0">
                <a:latin typeface="Times New Roman" pitchFamily="18" charset="0"/>
                <a:cs typeface="Times New Roman" pitchFamily="18" charset="0"/>
              </a:rPr>
              <a:t>madde bulunmaktadır</a:t>
            </a:r>
            <a:r>
              <a:rPr lang="tr-TR" dirty="0">
                <a:latin typeface="Times New Roman" pitchFamily="18" charset="0"/>
                <a:cs typeface="Times New Roman" pitchFamily="18" charset="0"/>
              </a:rPr>
              <a:t>.</a:t>
            </a:r>
          </a:p>
          <a:p>
            <a:pPr marL="339690" indent="-33969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endParaRPr lang="tr-TR"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3"/>
          <a:srcRect/>
          <a:stretch>
            <a:fillRect/>
          </a:stretch>
        </p:blipFill>
        <p:spPr bwMode="auto">
          <a:xfrm>
            <a:off x="6732240" y="2852936"/>
            <a:ext cx="1857375" cy="2466975"/>
          </a:xfrm>
          <a:prstGeom prst="rect">
            <a:avLst/>
          </a:prstGeom>
          <a:noFill/>
          <a:ln w="9525">
            <a:noFill/>
            <a:round/>
            <a:headEnd/>
            <a:tailEnd/>
          </a:ln>
          <a:effectLst/>
        </p:spPr>
      </p:pic>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latin typeface="Times New Roman" pitchFamily="18" charset="0"/>
              <a:cs typeface="Times New Roman" pitchFamily="18" charset="0"/>
            </a:endParaRPr>
          </a:p>
        </p:txBody>
      </p:sp>
      <p:sp>
        <p:nvSpPr>
          <p:cNvPr id="3" name="2 İçerik Yer Tutucusu"/>
          <p:cNvSpPr>
            <a:spLocks noGrp="1"/>
          </p:cNvSpPr>
          <p:nvPr>
            <p:ph sz="quarter" idx="4294967295"/>
          </p:nvPr>
        </p:nvSpPr>
        <p:spPr>
          <a:xfrm>
            <a:off x="274320" y="1298448"/>
            <a:ext cx="8595360" cy="4937760"/>
          </a:xfrm>
          <a:prstGeom prst="rect">
            <a:avLst/>
          </a:prstGeom>
        </p:spPr>
        <p:txBody>
          <a:bodyPr/>
          <a:lstStyle/>
          <a:p>
            <a:endParaRPr lang="tr-TR" dirty="0"/>
          </a:p>
        </p:txBody>
      </p:sp>
      <p:pic>
        <p:nvPicPr>
          <p:cNvPr id="1026" name="Picture 2" descr="http://www.marmaragundem.org/wp-content/uploads/2010/10/sigaranin-zararlari.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extLst>
      <p:ext uri="{BB962C8B-B14F-4D97-AF65-F5344CB8AC3E}">
        <p14:creationId xmlns:p14="http://schemas.microsoft.com/office/powerpoint/2010/main" val="31108966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67544" y="404664"/>
            <a:ext cx="8229600" cy="3672408"/>
          </a:xfrm>
          <a:prstGeom prst="rect">
            <a:avLst/>
          </a:prstGeom>
          <a:solidFill>
            <a:schemeClr val="bg1">
              <a:lumMod val="65000"/>
            </a:schemeClr>
          </a:solidFill>
          <a:ln>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anchor="ctr"/>
          <a:lstStyle/>
          <a:p>
            <a:pPr algn="just">
              <a:defRPr/>
            </a:pPr>
            <a:r>
              <a:rPr lang="tr-TR" sz="3600" b="1" dirty="0">
                <a:solidFill>
                  <a:schemeClr val="tx1"/>
                </a:solidFill>
                <a:effectLst>
                  <a:outerShdw blurRad="38100" dist="38100" dir="2700000" algn="tl">
                    <a:srgbClr val="FFFFFF"/>
                  </a:outerShdw>
                </a:effectLst>
                <a:latin typeface="Times New Roman" pitchFamily="18" charset="0"/>
                <a:cs typeface="Times New Roman" pitchFamily="18" charset="0"/>
              </a:rPr>
              <a:t>	</a:t>
            </a:r>
            <a:r>
              <a:rPr lang="tr-TR" sz="3600" b="1" u="sng" dirty="0">
                <a:solidFill>
                  <a:schemeClr val="tx1"/>
                </a:solidFill>
                <a:effectLst>
                  <a:outerShdw blurRad="38100" dist="38100" dir="2700000" algn="tl">
                    <a:srgbClr val="FFFFFF"/>
                  </a:outerShdw>
                </a:effectLst>
                <a:latin typeface="Times New Roman" pitchFamily="18" charset="0"/>
                <a:cs typeface="Times New Roman" pitchFamily="18" charset="0"/>
              </a:rPr>
              <a:t>Dünyada her yıl</a:t>
            </a:r>
            <a:r>
              <a:rPr lang="tr-TR" sz="3600" b="1" dirty="0">
                <a:solidFill>
                  <a:schemeClr val="tx1"/>
                </a:solidFill>
                <a:latin typeface="Times New Roman" pitchFamily="18" charset="0"/>
                <a:cs typeface="Times New Roman" pitchFamily="18" charset="0"/>
              </a:rPr>
              <a:t>  </a:t>
            </a:r>
            <a:r>
              <a:rPr lang="tr-TR" sz="3600" b="1" dirty="0">
                <a:solidFill>
                  <a:srgbClr val="FF0000"/>
                </a:solidFill>
                <a:latin typeface="Times New Roman" pitchFamily="18" charset="0"/>
                <a:cs typeface="Times New Roman" pitchFamily="18" charset="0"/>
              </a:rPr>
              <a:t>4 milyon ölüm </a:t>
            </a:r>
            <a:r>
              <a:rPr lang="tr-TR" sz="3600" b="1" dirty="0">
                <a:solidFill>
                  <a:schemeClr val="tx1"/>
                </a:solidFill>
                <a:latin typeface="Times New Roman" pitchFamily="18" charset="0"/>
                <a:cs typeface="Times New Roman" pitchFamily="18" charset="0"/>
              </a:rPr>
              <a:t>sigara nedeniyle olmaktadır.</a:t>
            </a:r>
          </a:p>
          <a:p>
            <a:pPr algn="just">
              <a:defRPr/>
            </a:pPr>
            <a:endParaRPr lang="tr-TR" sz="3600" b="1" dirty="0">
              <a:solidFill>
                <a:schemeClr val="tx1"/>
              </a:solidFill>
              <a:latin typeface="Times New Roman" pitchFamily="18" charset="0"/>
              <a:cs typeface="Times New Roman" pitchFamily="18" charset="0"/>
            </a:endParaRPr>
          </a:p>
          <a:p>
            <a:pPr algn="just">
              <a:defRPr/>
            </a:pPr>
            <a:r>
              <a:rPr lang="tr-TR" sz="3600" b="1" dirty="0">
                <a:solidFill>
                  <a:schemeClr val="tx1"/>
                </a:solidFill>
                <a:latin typeface="Times New Roman" pitchFamily="18" charset="0"/>
                <a:cs typeface="Times New Roman" pitchFamily="18" charset="0"/>
              </a:rPr>
              <a:t>	</a:t>
            </a:r>
            <a:r>
              <a:rPr lang="tr-TR" sz="3600" b="1" dirty="0" smtClean="0">
                <a:solidFill>
                  <a:schemeClr val="tx1"/>
                </a:solidFill>
                <a:latin typeface="Times New Roman" pitchFamily="18" charset="0"/>
                <a:cs typeface="Times New Roman" pitchFamily="18" charset="0"/>
              </a:rPr>
              <a:t>Eğer önlem almazsak! Yakın </a:t>
            </a:r>
            <a:r>
              <a:rPr lang="tr-TR" sz="3600" b="1" dirty="0">
                <a:solidFill>
                  <a:schemeClr val="tx1"/>
                </a:solidFill>
                <a:latin typeface="Times New Roman" pitchFamily="18" charset="0"/>
                <a:cs typeface="Times New Roman" pitchFamily="18" charset="0"/>
              </a:rPr>
              <a:t>gelecekte </a:t>
            </a:r>
            <a:r>
              <a:rPr lang="tr-TR" sz="3600" b="1" dirty="0" smtClean="0">
                <a:solidFill>
                  <a:srgbClr val="FF0000"/>
                </a:solidFill>
                <a:latin typeface="Times New Roman" pitchFamily="18" charset="0"/>
                <a:cs typeface="Times New Roman" pitchFamily="18" charset="0"/>
              </a:rPr>
              <a:t>her 3 kişiden birinin ölümü </a:t>
            </a:r>
            <a:r>
              <a:rPr lang="tr-TR" sz="3600" b="1" dirty="0" smtClean="0">
                <a:solidFill>
                  <a:schemeClr val="tx1"/>
                </a:solidFill>
                <a:latin typeface="Times New Roman" pitchFamily="18" charset="0"/>
                <a:cs typeface="Times New Roman" pitchFamily="18" charset="0"/>
              </a:rPr>
              <a:t>sigaradan </a:t>
            </a:r>
            <a:r>
              <a:rPr lang="tr-TR" sz="3600" b="1" dirty="0">
                <a:solidFill>
                  <a:schemeClr val="tx1"/>
                </a:solidFill>
                <a:latin typeface="Times New Roman" pitchFamily="18" charset="0"/>
                <a:cs typeface="Times New Roman" pitchFamily="18" charset="0"/>
              </a:rPr>
              <a:t>olacaktır </a:t>
            </a:r>
            <a:r>
              <a:rPr lang="tr-TR" sz="3600" b="1" dirty="0">
                <a:solidFill>
                  <a:schemeClr val="tx1"/>
                </a:solidFill>
                <a:effectLst>
                  <a:outerShdw blurRad="38100" dist="38100" dir="2700000" algn="tl">
                    <a:srgbClr val="FFFFFF"/>
                  </a:outerShdw>
                </a:effectLst>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149080"/>
            <a:ext cx="3312367" cy="270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471520"/>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342900" indent="-342900" eaLnBrk="0" hangingPunct="0">
              <a:lnSpc>
                <a:spcPct val="90000"/>
              </a:lnSpc>
              <a:buFontTx/>
              <a:buChar char="•"/>
              <a:defRPr/>
            </a:pPr>
            <a:r>
              <a:rPr lang="tr-TR" kern="0" dirty="0">
                <a:solidFill>
                  <a:srgbClr val="000000"/>
                </a:solidFill>
                <a:latin typeface="Times New Roman" pitchFamily="18" charset="0"/>
                <a:cs typeface="Times New Roman" pitchFamily="18" charset="0"/>
              </a:rPr>
              <a:t>Akciğer kanseri olma riskiniz  </a:t>
            </a:r>
            <a:r>
              <a:rPr lang="tr-TR" kern="0" dirty="0">
                <a:solidFill>
                  <a:srgbClr val="FF0000"/>
                </a:solidFill>
                <a:latin typeface="Times New Roman" pitchFamily="18" charset="0"/>
                <a:cs typeface="Times New Roman" pitchFamily="18" charset="0"/>
              </a:rPr>
              <a:t>13-22 </a:t>
            </a:r>
            <a:r>
              <a:rPr lang="tr-TR" kern="0" dirty="0">
                <a:solidFill>
                  <a:srgbClr val="000000"/>
                </a:solidFill>
                <a:latin typeface="Times New Roman" pitchFamily="18" charset="0"/>
                <a:cs typeface="Times New Roman" pitchFamily="18" charset="0"/>
              </a:rPr>
              <a:t>kat</a:t>
            </a:r>
          </a:p>
          <a:p>
            <a:pPr marL="342900" indent="-342900" eaLnBrk="0" hangingPunct="0">
              <a:lnSpc>
                <a:spcPct val="90000"/>
              </a:lnSpc>
              <a:buFontTx/>
              <a:buChar char="•"/>
              <a:defRPr/>
            </a:pPr>
            <a:r>
              <a:rPr lang="tr-TR" kern="0" dirty="0">
                <a:solidFill>
                  <a:srgbClr val="000000"/>
                </a:solidFill>
                <a:latin typeface="Times New Roman" pitchFamily="18" charset="0"/>
                <a:cs typeface="Times New Roman" pitchFamily="18" charset="0"/>
              </a:rPr>
              <a:t>Ağız kanseri olma riskiniz </a:t>
            </a:r>
            <a:r>
              <a:rPr lang="tr-TR" kern="0" dirty="0">
                <a:solidFill>
                  <a:srgbClr val="FF0000"/>
                </a:solidFill>
                <a:latin typeface="Times New Roman" pitchFamily="18" charset="0"/>
                <a:cs typeface="Times New Roman" pitchFamily="18" charset="0"/>
              </a:rPr>
              <a:t>3-30</a:t>
            </a:r>
            <a:r>
              <a:rPr lang="tr-TR" kern="0" dirty="0">
                <a:solidFill>
                  <a:srgbClr val="000000"/>
                </a:solidFill>
                <a:latin typeface="Times New Roman" pitchFamily="18" charset="0"/>
                <a:cs typeface="Times New Roman" pitchFamily="18" charset="0"/>
              </a:rPr>
              <a:t>  kat</a:t>
            </a:r>
          </a:p>
          <a:p>
            <a:pPr marL="342900" indent="-342900" eaLnBrk="0" hangingPunct="0">
              <a:lnSpc>
                <a:spcPct val="90000"/>
              </a:lnSpc>
              <a:buFontTx/>
              <a:buChar char="•"/>
              <a:defRPr/>
            </a:pPr>
            <a:r>
              <a:rPr lang="tr-TR" kern="0" dirty="0">
                <a:solidFill>
                  <a:srgbClr val="000000"/>
                </a:solidFill>
                <a:latin typeface="Times New Roman" pitchFamily="18" charset="0"/>
                <a:cs typeface="Times New Roman" pitchFamily="18" charset="0"/>
              </a:rPr>
              <a:t>Dişeti kanseri olma riskiniz </a:t>
            </a:r>
            <a:r>
              <a:rPr lang="tr-TR" kern="0" dirty="0">
                <a:solidFill>
                  <a:srgbClr val="FF0000"/>
                </a:solidFill>
                <a:latin typeface="Times New Roman" pitchFamily="18" charset="0"/>
                <a:cs typeface="Times New Roman" pitchFamily="18" charset="0"/>
              </a:rPr>
              <a:t>5-14</a:t>
            </a:r>
            <a:r>
              <a:rPr lang="tr-TR" kern="0" dirty="0">
                <a:solidFill>
                  <a:srgbClr val="000000"/>
                </a:solidFill>
                <a:latin typeface="Times New Roman" pitchFamily="18" charset="0"/>
                <a:cs typeface="Times New Roman" pitchFamily="18" charset="0"/>
              </a:rPr>
              <a:t>  kat</a:t>
            </a:r>
          </a:p>
          <a:p>
            <a:pPr marL="342900" indent="-342900" eaLnBrk="0" hangingPunct="0">
              <a:lnSpc>
                <a:spcPct val="90000"/>
              </a:lnSpc>
              <a:buFontTx/>
              <a:buChar char="•"/>
              <a:defRPr/>
            </a:pPr>
            <a:r>
              <a:rPr lang="tr-TR" kern="0" dirty="0">
                <a:solidFill>
                  <a:srgbClr val="000000"/>
                </a:solidFill>
                <a:latin typeface="Times New Roman" pitchFamily="18" charset="0"/>
                <a:cs typeface="Times New Roman" pitchFamily="18" charset="0"/>
              </a:rPr>
              <a:t>Dil kanseri olma riskiniz  </a:t>
            </a:r>
            <a:r>
              <a:rPr lang="tr-TR" kern="0" dirty="0">
                <a:solidFill>
                  <a:srgbClr val="FF0000"/>
                </a:solidFill>
                <a:latin typeface="Times New Roman" pitchFamily="18" charset="0"/>
                <a:cs typeface="Times New Roman" pitchFamily="18" charset="0"/>
              </a:rPr>
              <a:t>4-33</a:t>
            </a:r>
            <a:r>
              <a:rPr lang="tr-TR" kern="0" dirty="0">
                <a:solidFill>
                  <a:srgbClr val="000000"/>
                </a:solidFill>
                <a:latin typeface="Times New Roman" pitchFamily="18" charset="0"/>
                <a:cs typeface="Times New Roman" pitchFamily="18" charset="0"/>
              </a:rPr>
              <a:t>  kat</a:t>
            </a:r>
          </a:p>
          <a:p>
            <a:pPr marL="342900" indent="-342900" eaLnBrk="0" hangingPunct="0">
              <a:lnSpc>
                <a:spcPct val="90000"/>
              </a:lnSpc>
              <a:buFontTx/>
              <a:buChar char="•"/>
              <a:defRPr/>
            </a:pPr>
            <a:r>
              <a:rPr lang="tr-TR" kern="0" dirty="0">
                <a:solidFill>
                  <a:srgbClr val="000000"/>
                </a:solidFill>
                <a:latin typeface="Times New Roman" pitchFamily="18" charset="0"/>
                <a:cs typeface="Times New Roman" pitchFamily="18" charset="0"/>
              </a:rPr>
              <a:t>Gırtlak kanseri olma riskiniz </a:t>
            </a:r>
            <a:r>
              <a:rPr lang="tr-TR" kern="0" dirty="0">
                <a:solidFill>
                  <a:srgbClr val="FF0000"/>
                </a:solidFill>
                <a:latin typeface="Times New Roman" pitchFamily="18" charset="0"/>
                <a:cs typeface="Times New Roman" pitchFamily="18" charset="0"/>
              </a:rPr>
              <a:t>16</a:t>
            </a:r>
            <a:r>
              <a:rPr lang="tr-TR" kern="0" dirty="0">
                <a:solidFill>
                  <a:srgbClr val="000000"/>
                </a:solidFill>
                <a:latin typeface="Times New Roman" pitchFamily="18" charset="0"/>
                <a:cs typeface="Times New Roman" pitchFamily="18" charset="0"/>
              </a:rPr>
              <a:t> kat</a:t>
            </a:r>
          </a:p>
          <a:p>
            <a:pPr marL="342900" indent="-342900" eaLnBrk="0" hangingPunct="0">
              <a:lnSpc>
                <a:spcPct val="90000"/>
              </a:lnSpc>
              <a:buFontTx/>
              <a:buChar char="•"/>
              <a:defRPr/>
            </a:pPr>
            <a:r>
              <a:rPr lang="tr-TR" kern="0" dirty="0">
                <a:solidFill>
                  <a:srgbClr val="000000"/>
                </a:solidFill>
                <a:latin typeface="Times New Roman" pitchFamily="18" charset="0"/>
                <a:cs typeface="Times New Roman" pitchFamily="18" charset="0"/>
              </a:rPr>
              <a:t>Yemek borusu kanseri olma riskiniz  </a:t>
            </a:r>
            <a:r>
              <a:rPr lang="tr-TR" kern="0" dirty="0">
                <a:solidFill>
                  <a:srgbClr val="FF0000"/>
                </a:solidFill>
                <a:latin typeface="Times New Roman" pitchFamily="18" charset="0"/>
                <a:cs typeface="Times New Roman" pitchFamily="18" charset="0"/>
              </a:rPr>
              <a:t>8-10</a:t>
            </a:r>
            <a:r>
              <a:rPr lang="tr-TR" kern="0" dirty="0">
                <a:solidFill>
                  <a:srgbClr val="000000"/>
                </a:solidFill>
                <a:latin typeface="Times New Roman" pitchFamily="18" charset="0"/>
                <a:cs typeface="Times New Roman" pitchFamily="18" charset="0"/>
              </a:rPr>
              <a:t>  kat artar.</a:t>
            </a:r>
          </a:p>
          <a:p>
            <a:endParaRPr lang="tr-TR" dirty="0">
              <a:latin typeface="Times New Roman" pitchFamily="18" charset="0"/>
              <a:cs typeface="Times New Roman" pitchFamily="18" charset="0"/>
            </a:endParaRPr>
          </a:p>
        </p:txBody>
      </p:sp>
      <p:sp>
        <p:nvSpPr>
          <p:cNvPr id="4" name="Metin kutusu 3"/>
          <p:cNvSpPr txBox="1"/>
          <p:nvPr/>
        </p:nvSpPr>
        <p:spPr>
          <a:xfrm>
            <a:off x="971600" y="692696"/>
            <a:ext cx="6696744" cy="707886"/>
          </a:xfrm>
          <a:prstGeom prst="rect">
            <a:avLst/>
          </a:prstGeom>
          <a:noFill/>
        </p:spPr>
        <p:txBody>
          <a:bodyPr wrap="square" rtlCol="0">
            <a:spAutoFit/>
          </a:bodyPr>
          <a:lstStyle/>
          <a:p>
            <a:r>
              <a:rPr lang="tr-TR" sz="4000" b="1" dirty="0" smtClean="0">
                <a:solidFill>
                  <a:srgbClr val="FF0000"/>
                </a:solidFill>
                <a:latin typeface="Times New Roman" pitchFamily="18" charset="0"/>
                <a:cs typeface="Times New Roman" pitchFamily="18" charset="0"/>
              </a:rPr>
              <a:t>SİGARA İÇERSENİZ ;</a:t>
            </a:r>
            <a:endParaRPr lang="tr-TR"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3424400"/>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sim 03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420888"/>
            <a:ext cx="5904656" cy="352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ikdörtgen 4"/>
          <p:cNvSpPr/>
          <p:nvPr/>
        </p:nvSpPr>
        <p:spPr>
          <a:xfrm>
            <a:off x="899592" y="620688"/>
            <a:ext cx="7128792" cy="1200329"/>
          </a:xfrm>
          <a:prstGeom prst="rect">
            <a:avLst/>
          </a:prstGeom>
        </p:spPr>
        <p:txBody>
          <a:bodyPr wrap="square">
            <a:spAutoFit/>
          </a:bodyPr>
          <a:lstStyle/>
          <a:p>
            <a:pPr algn="ctr">
              <a:spcBef>
                <a:spcPct val="20000"/>
              </a:spcBef>
              <a:defRPr/>
            </a:pPr>
            <a:r>
              <a:rPr lang="tr-TR" sz="3600" b="1" dirty="0">
                <a:solidFill>
                  <a:srgbClr val="FF0000"/>
                </a:solidFill>
                <a:effectLst>
                  <a:outerShdw blurRad="38100" dist="38100" dir="2700000" algn="tl">
                    <a:srgbClr val="000000"/>
                  </a:outerShdw>
                </a:effectLst>
                <a:latin typeface="Times New Roman" pitchFamily="18" charset="0"/>
                <a:cs typeface="Times New Roman" pitchFamily="18" charset="0"/>
              </a:rPr>
              <a:t>Diş çürükleri, diş dökülmesi, diş eti hastalıkları…</a:t>
            </a:r>
          </a:p>
        </p:txBody>
      </p:sp>
    </p:spTree>
    <p:extLst>
      <p:ext uri="{BB962C8B-B14F-4D97-AF65-F5344CB8AC3E}">
        <p14:creationId xmlns:p14="http://schemas.microsoft.com/office/powerpoint/2010/main" val="2406257974"/>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285720" y="188914"/>
            <a:ext cx="8597930" cy="1223962"/>
          </a:xfrm>
        </p:spPr>
        <p:txBody>
          <a:bodyPr>
            <a:normAutofit/>
          </a:bodyPr>
          <a:lstStyle/>
          <a:p>
            <a:pPr>
              <a:defRPr/>
            </a:pPr>
            <a:r>
              <a:rPr lang="tr-TR" b="1" i="1" dirty="0">
                <a:solidFill>
                  <a:srgbClr val="FF0000"/>
                </a:solidFill>
                <a:latin typeface="Times New Roman" pitchFamily="18" charset="0"/>
                <a:cs typeface="Times New Roman" pitchFamily="18" charset="0"/>
              </a:rPr>
              <a:t>MADDE BAĞIMLILIĞI</a:t>
            </a:r>
          </a:p>
        </p:txBody>
      </p:sp>
      <p:sp>
        <p:nvSpPr>
          <p:cNvPr id="488451" name="Rectangle 3"/>
          <p:cNvSpPr>
            <a:spLocks noGrp="1" noChangeArrowheads="1"/>
          </p:cNvSpPr>
          <p:nvPr>
            <p:ph idx="1"/>
          </p:nvPr>
        </p:nvSpPr>
        <p:spPr>
          <a:xfrm>
            <a:off x="0" y="1628800"/>
            <a:ext cx="9144000" cy="5229200"/>
          </a:xfrm>
        </p:spPr>
        <p:txBody>
          <a:bodyPr>
            <a:normAutofit/>
          </a:bodyPr>
          <a:lstStyle/>
          <a:p>
            <a:pPr lvl="3" algn="just">
              <a:buFontTx/>
              <a:buNone/>
              <a:defRPr/>
            </a:pPr>
            <a:r>
              <a:rPr kumimoji="1" lang="tr-TR" sz="3200" b="1" dirty="0">
                <a:solidFill>
                  <a:schemeClr val="tx2"/>
                </a:solidFill>
                <a:latin typeface="Times New Roman" pitchFamily="18" charset="0"/>
                <a:cs typeface="Times New Roman" pitchFamily="18" charset="0"/>
              </a:rPr>
              <a:t> 			Bir maddenin belirgin bir etkiyi elde etmek için alınması sürecinde ortaya çıkan bedensel, ruhsal ya da sosyal sorunlara rağmen </a:t>
            </a:r>
            <a:r>
              <a:rPr kumimoji="1" lang="tr-TR" sz="3200" b="1" dirty="0">
                <a:solidFill>
                  <a:schemeClr val="accent2"/>
                </a:solidFill>
                <a:latin typeface="Times New Roman" pitchFamily="18" charset="0"/>
                <a:cs typeface="Times New Roman" pitchFamily="18" charset="0"/>
              </a:rPr>
              <a:t>madde alımının devam etmesi, bırakma isteğine rağmen bırakılamaması,</a:t>
            </a:r>
            <a:r>
              <a:rPr kumimoji="1" lang="tr-TR" sz="3200" b="1" dirty="0">
                <a:solidFill>
                  <a:schemeClr val="tx2"/>
                </a:solidFill>
                <a:latin typeface="Times New Roman" pitchFamily="18" charset="0"/>
                <a:cs typeface="Times New Roman" pitchFamily="18" charset="0"/>
              </a:rPr>
              <a:t>  aynı etkiyi elde edebilmek için </a:t>
            </a:r>
            <a:r>
              <a:rPr kumimoji="1" lang="tr-TR" sz="3200" b="1" dirty="0">
                <a:solidFill>
                  <a:schemeClr val="accent2"/>
                </a:solidFill>
                <a:latin typeface="Times New Roman" pitchFamily="18" charset="0"/>
                <a:cs typeface="Times New Roman" pitchFamily="18" charset="0"/>
              </a:rPr>
              <a:t>giderek madde miktarının arttırılması ve maddeyi alma isteğinin durdurulamaması </a:t>
            </a:r>
            <a:r>
              <a:rPr kumimoji="1" lang="tr-TR" sz="3200" b="1" dirty="0">
                <a:solidFill>
                  <a:schemeClr val="tx2"/>
                </a:solidFill>
                <a:latin typeface="Times New Roman" pitchFamily="18" charset="0"/>
                <a:cs typeface="Times New Roman" pitchFamily="18" charset="0"/>
              </a:rPr>
              <a:t>durumudur.</a:t>
            </a:r>
          </a:p>
        </p:txBody>
      </p:sp>
    </p:spTree>
    <p:extLst>
      <p:ext uri="{BB962C8B-B14F-4D97-AF65-F5344CB8AC3E}">
        <p14:creationId xmlns:p14="http://schemas.microsoft.com/office/powerpoint/2010/main" val="3202726171"/>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latin typeface="Times New Roman" pitchFamily="18" charset="0"/>
                <a:cs typeface="Times New Roman" pitchFamily="18" charset="0"/>
              </a:rPr>
              <a:t>HANGİSİNİ TERCİH EDERSİNİZ?</a:t>
            </a:r>
            <a:endParaRPr lang="tr-TR"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endParaRPr lang="tr-TR" dirty="0"/>
          </a:p>
        </p:txBody>
      </p:sp>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08911"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121283"/>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219075" y="227013"/>
            <a:ext cx="8673405" cy="1143000"/>
          </a:xfrm>
          <a:ln/>
        </p:spPr>
        <p:txBody>
          <a:bodyPr>
            <a:norm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tr-TR" sz="4800" b="1" dirty="0" smtClean="0">
                <a:solidFill>
                  <a:srgbClr val="FF0000"/>
                </a:solidFill>
                <a:latin typeface="Times New Roman" pitchFamily="18" charset="0"/>
                <a:cs typeface="Times New Roman" pitchFamily="18" charset="0"/>
              </a:rPr>
              <a:t>ALKOL</a:t>
            </a:r>
            <a:endParaRPr lang="tr-TR" sz="4800" b="1" dirty="0">
              <a:solidFill>
                <a:srgbClr val="FF0000"/>
              </a:solidFill>
              <a:latin typeface="Times New Roman" pitchFamily="18" charset="0"/>
              <a:cs typeface="Times New Roman" pitchFamily="18" charset="0"/>
            </a:endParaRPr>
          </a:p>
        </p:txBody>
      </p:sp>
      <p:sp>
        <p:nvSpPr>
          <p:cNvPr id="8194" name="Rectangle 2"/>
          <p:cNvSpPr>
            <a:spLocks noGrp="1" noChangeArrowheads="1"/>
          </p:cNvSpPr>
          <p:nvPr>
            <p:ph idx="1"/>
          </p:nvPr>
        </p:nvSpPr>
        <p:spPr>
          <a:xfrm>
            <a:off x="245047" y="1471661"/>
            <a:ext cx="5695105" cy="4581425"/>
          </a:xfrm>
          <a:ln/>
        </p:spPr>
        <p:txBody>
          <a:bodyPr>
            <a:normAutofit/>
          </a:bodyPr>
          <a:lstStyle/>
          <a:p>
            <a:pPr marL="339725" indent="-339725" algn="just">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dirty="0">
                <a:latin typeface="Times New Roman" pitchFamily="18" charset="0"/>
                <a:cs typeface="Times New Roman" pitchFamily="18" charset="0"/>
              </a:rPr>
              <a:t>Yaygın olarak satılan ve kullanılan, bağımlılık yapıcı etkisi yüksek bir maddedir</a:t>
            </a:r>
            <a:r>
              <a:rPr lang="tr-TR" dirty="0" smtClean="0">
                <a:latin typeface="Times New Roman" pitchFamily="18" charset="0"/>
                <a:cs typeface="Times New Roman" pitchFamily="18" charset="0"/>
              </a:rPr>
              <a:t>.</a:t>
            </a:r>
          </a:p>
          <a:p>
            <a:pPr marL="339725" indent="-339725" algn="just">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dirty="0" smtClean="0">
                <a:latin typeface="Times New Roman" pitchFamily="18" charset="0"/>
                <a:cs typeface="Times New Roman" pitchFamily="18" charset="0"/>
              </a:rPr>
              <a:t>Hareketlerin bozulması</a:t>
            </a: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reflekslerin bozulması, </a:t>
            </a:r>
            <a:r>
              <a:rPr lang="tr-TR" dirty="0">
                <a:latin typeface="Times New Roman" pitchFamily="18" charset="0"/>
                <a:cs typeface="Times New Roman" pitchFamily="18" charset="0"/>
              </a:rPr>
              <a:t>dikkat gerektiren işler yapamama, </a:t>
            </a:r>
          </a:p>
          <a:p>
            <a:pPr marL="339725" indent="-339725" algn="just">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dirty="0">
                <a:latin typeface="Times New Roman" pitchFamily="18" charset="0"/>
                <a:cs typeface="Times New Roman" pitchFamily="18" charset="0"/>
              </a:rPr>
              <a:t>K</a:t>
            </a:r>
            <a:r>
              <a:rPr lang="tr-TR" dirty="0" smtClean="0">
                <a:latin typeface="Times New Roman" pitchFamily="18" charset="0"/>
                <a:cs typeface="Times New Roman" pitchFamily="18" charset="0"/>
              </a:rPr>
              <a:t>olay öfkelenme, </a:t>
            </a:r>
            <a:endParaRPr lang="tr-TR" dirty="0">
              <a:latin typeface="Times New Roman" pitchFamily="18" charset="0"/>
              <a:cs typeface="Times New Roman" pitchFamily="18" charset="0"/>
            </a:endParaRPr>
          </a:p>
          <a:p>
            <a:pPr marL="339725" indent="-339725" algn="just">
              <a:buFont typeface="Times New Roman" pitchFamily="18"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r>
              <a:rPr lang="tr-TR" dirty="0">
                <a:latin typeface="Times New Roman" pitchFamily="18" charset="0"/>
                <a:cs typeface="Times New Roman" pitchFamily="18" charset="0"/>
              </a:rPr>
              <a:t>B</a:t>
            </a:r>
            <a:r>
              <a:rPr lang="tr-TR" dirty="0" smtClean="0">
                <a:latin typeface="Times New Roman" pitchFamily="18" charset="0"/>
                <a:cs typeface="Times New Roman" pitchFamily="18" charset="0"/>
              </a:rPr>
              <a:t>ilinç </a:t>
            </a:r>
            <a:r>
              <a:rPr lang="tr-TR" dirty="0">
                <a:latin typeface="Times New Roman" pitchFamily="18" charset="0"/>
                <a:cs typeface="Times New Roman" pitchFamily="18" charset="0"/>
              </a:rPr>
              <a:t>kaybı, </a:t>
            </a:r>
            <a:r>
              <a:rPr lang="tr-TR" dirty="0" smtClean="0">
                <a:latin typeface="Times New Roman" pitchFamily="18" charset="0"/>
                <a:cs typeface="Times New Roman" pitchFamily="18" charset="0"/>
              </a:rPr>
              <a:t>koma.</a:t>
            </a:r>
            <a:endParaRPr lang="tr-TR" dirty="0">
              <a:latin typeface="Times New Roman" pitchFamily="18" charset="0"/>
              <a:cs typeface="Times New Roman" pitchFamily="18" charset="0"/>
            </a:endParaRPr>
          </a:p>
          <a:p>
            <a:pPr marL="339725" indent="-339725">
              <a:buClrTx/>
              <a:buFontTx/>
              <a:buNone/>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pPr>
            <a:endParaRPr lang="tr-TR" dirty="0">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3762374"/>
            <a:ext cx="2627387" cy="233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7324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263525" y="692151"/>
            <a:ext cx="8451879" cy="5400675"/>
          </a:xfrm>
        </p:spPr>
        <p:txBody>
          <a:bodyPr/>
          <a:lstStyle/>
          <a:p>
            <a:pPr>
              <a:buFont typeface="Times New Roman" pitchFamily="18" charset="0"/>
              <a:buChar char="•"/>
            </a:pPr>
            <a:r>
              <a:rPr lang="tr-TR" dirty="0">
                <a:latin typeface="Times New Roman" pitchFamily="18" charset="0"/>
                <a:cs typeface="Times New Roman" pitchFamily="18" charset="0"/>
              </a:rPr>
              <a:t>M</a:t>
            </a:r>
            <a:r>
              <a:rPr lang="tr-TR" dirty="0" smtClean="0">
                <a:latin typeface="Times New Roman" pitchFamily="18" charset="0"/>
                <a:cs typeface="Times New Roman" pitchFamily="18" charset="0"/>
              </a:rPr>
              <a:t>ide hastalıklarına, </a:t>
            </a:r>
            <a:endParaRPr lang="tr-TR" dirty="0">
              <a:latin typeface="Times New Roman" pitchFamily="18" charset="0"/>
              <a:cs typeface="Times New Roman" pitchFamily="18" charset="0"/>
            </a:endParaRPr>
          </a:p>
          <a:p>
            <a:pPr>
              <a:buFont typeface="Times New Roman" pitchFamily="18" charset="0"/>
              <a:buChar char="•"/>
            </a:pPr>
            <a:r>
              <a:rPr lang="tr-TR" dirty="0">
                <a:latin typeface="Times New Roman" pitchFamily="18" charset="0"/>
                <a:cs typeface="Times New Roman" pitchFamily="18" charset="0"/>
              </a:rPr>
              <a:t> Hepatit ve siroz gibi karaciğer </a:t>
            </a:r>
            <a:r>
              <a:rPr lang="tr-TR" dirty="0" smtClean="0">
                <a:latin typeface="Times New Roman" pitchFamily="18" charset="0"/>
                <a:cs typeface="Times New Roman" pitchFamily="18" charset="0"/>
              </a:rPr>
              <a:t>hastalıklarına, </a:t>
            </a:r>
            <a:endParaRPr lang="tr-TR" dirty="0">
              <a:latin typeface="Times New Roman" pitchFamily="18" charset="0"/>
              <a:cs typeface="Times New Roman" pitchFamily="18" charset="0"/>
            </a:endParaRPr>
          </a:p>
          <a:p>
            <a:pPr>
              <a:buFont typeface="Times New Roman" pitchFamily="18" charset="0"/>
              <a:buChar char="•"/>
            </a:pPr>
            <a:r>
              <a:rPr lang="tr-TR" dirty="0">
                <a:latin typeface="Times New Roman" pitchFamily="18" charset="0"/>
                <a:cs typeface="Times New Roman" pitchFamily="18" charset="0"/>
              </a:rPr>
              <a:t> Kalp ve damar </a:t>
            </a:r>
            <a:r>
              <a:rPr lang="tr-TR" dirty="0" smtClean="0">
                <a:latin typeface="Times New Roman" pitchFamily="18" charset="0"/>
                <a:cs typeface="Times New Roman" pitchFamily="18" charset="0"/>
              </a:rPr>
              <a:t>hastalıklarına, </a:t>
            </a:r>
            <a:endParaRPr lang="tr-TR" dirty="0">
              <a:latin typeface="Times New Roman" pitchFamily="18" charset="0"/>
              <a:cs typeface="Times New Roman" pitchFamily="18" charset="0"/>
            </a:endParaRPr>
          </a:p>
          <a:p>
            <a:pPr>
              <a:buFont typeface="Times New Roman" pitchFamily="18" charset="0"/>
              <a:buChar char="•"/>
            </a:pPr>
            <a:r>
              <a:rPr lang="tr-TR" dirty="0">
                <a:latin typeface="Times New Roman" pitchFamily="18" charset="0"/>
                <a:cs typeface="Times New Roman" pitchFamily="18" charset="0"/>
              </a:rPr>
              <a:t> Solunum yolu </a:t>
            </a:r>
            <a:r>
              <a:rPr lang="tr-TR" dirty="0" smtClean="0">
                <a:latin typeface="Times New Roman" pitchFamily="18" charset="0"/>
                <a:cs typeface="Times New Roman" pitchFamily="18" charset="0"/>
              </a:rPr>
              <a:t>hastalıklarına, </a:t>
            </a:r>
            <a:endParaRPr lang="tr-TR" dirty="0">
              <a:latin typeface="Times New Roman" pitchFamily="18" charset="0"/>
              <a:cs typeface="Times New Roman" pitchFamily="18" charset="0"/>
            </a:endParaRPr>
          </a:p>
          <a:p>
            <a:pPr>
              <a:buFont typeface="Times New Roman" pitchFamily="18" charset="0"/>
              <a:buChar char="•"/>
            </a:pPr>
            <a:r>
              <a:rPr lang="tr-TR" dirty="0">
                <a:latin typeface="Times New Roman" pitchFamily="18" charset="0"/>
                <a:cs typeface="Times New Roman" pitchFamily="18" charset="0"/>
              </a:rPr>
              <a:t> Böbrek ve idrar yolu </a:t>
            </a:r>
            <a:r>
              <a:rPr lang="tr-TR" dirty="0" smtClean="0">
                <a:latin typeface="Times New Roman" pitchFamily="18" charset="0"/>
                <a:cs typeface="Times New Roman" pitchFamily="18" charset="0"/>
              </a:rPr>
              <a:t>hastalıklarına, </a:t>
            </a:r>
            <a:endParaRPr lang="tr-TR" dirty="0">
              <a:latin typeface="Times New Roman" pitchFamily="18" charset="0"/>
              <a:cs typeface="Times New Roman" pitchFamily="18" charset="0"/>
            </a:endParaRPr>
          </a:p>
          <a:p>
            <a:pPr>
              <a:buFont typeface="Times New Roman" pitchFamily="18" charset="0"/>
              <a:buChar char="•"/>
            </a:pPr>
            <a:r>
              <a:rPr lang="tr-TR" dirty="0">
                <a:latin typeface="Times New Roman" pitchFamily="18" charset="0"/>
                <a:cs typeface="Times New Roman" pitchFamily="18" charset="0"/>
              </a:rPr>
              <a:t> Kansızlık, </a:t>
            </a:r>
          </a:p>
          <a:p>
            <a:pPr>
              <a:buFont typeface="Times New Roman" pitchFamily="18" charset="0"/>
              <a:buChar char="•"/>
            </a:pPr>
            <a:r>
              <a:rPr lang="tr-TR" dirty="0">
                <a:latin typeface="Times New Roman" pitchFamily="18" charset="0"/>
                <a:cs typeface="Times New Roman" pitchFamily="18" charset="0"/>
              </a:rPr>
              <a:t> Görme ve işitme kusurları ve daha </a:t>
            </a:r>
            <a:r>
              <a:rPr lang="tr-TR" dirty="0" smtClean="0">
                <a:latin typeface="Times New Roman" pitchFamily="18" charset="0"/>
                <a:cs typeface="Times New Roman" pitchFamily="18" charset="0"/>
              </a:rPr>
              <a:t>birçok </a:t>
            </a:r>
            <a:r>
              <a:rPr lang="tr-TR" dirty="0">
                <a:latin typeface="Times New Roman" pitchFamily="18" charset="0"/>
                <a:cs typeface="Times New Roman" pitchFamily="18" charset="0"/>
              </a:rPr>
              <a:t>bedensel </a:t>
            </a:r>
            <a:r>
              <a:rPr lang="tr-TR" dirty="0" smtClean="0">
                <a:latin typeface="Times New Roman" pitchFamily="18" charset="0"/>
                <a:cs typeface="Times New Roman" pitchFamily="18" charset="0"/>
              </a:rPr>
              <a:t>soruna </a:t>
            </a:r>
            <a:r>
              <a:rPr lang="tr-TR" dirty="0">
                <a:latin typeface="Times New Roman" pitchFamily="18" charset="0"/>
                <a:cs typeface="Times New Roman" pitchFamily="18" charset="0"/>
              </a:rPr>
              <a:t>sebep olmaktadır.</a:t>
            </a:r>
          </a:p>
        </p:txBody>
      </p:sp>
    </p:spTree>
    <p:extLst>
      <p:ext uri="{BB962C8B-B14F-4D97-AF65-F5344CB8AC3E}">
        <p14:creationId xmlns:p14="http://schemas.microsoft.com/office/powerpoint/2010/main" val="1706751061"/>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219076" y="227013"/>
            <a:ext cx="8567767" cy="1143000"/>
          </a:xfrm>
          <a:ln/>
        </p:spPr>
        <p:txBody>
          <a:bodyPr>
            <a:normAutofit/>
          </a:bodyPr>
          <a:lstStyle/>
          <a:p>
            <a:pPr>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pPr>
            <a:r>
              <a:rPr lang="tr-TR" sz="4000" b="1" i="1" dirty="0">
                <a:solidFill>
                  <a:srgbClr val="FF0000"/>
                </a:solidFill>
                <a:latin typeface="Times New Roman" pitchFamily="18" charset="0"/>
                <a:cs typeface="Times New Roman" pitchFamily="18" charset="0"/>
              </a:rPr>
              <a:t>F. </a:t>
            </a:r>
            <a:r>
              <a:rPr lang="tr-TR" sz="4000" b="1" i="1" dirty="0" err="1">
                <a:solidFill>
                  <a:srgbClr val="FF0000"/>
                </a:solidFill>
                <a:latin typeface="Times New Roman" pitchFamily="18" charset="0"/>
                <a:cs typeface="Times New Roman" pitchFamily="18" charset="0"/>
              </a:rPr>
              <a:t>Scott</a:t>
            </a:r>
            <a:r>
              <a:rPr lang="tr-TR" sz="4000" b="1" i="1" dirty="0">
                <a:solidFill>
                  <a:srgbClr val="FF0000"/>
                </a:solidFill>
                <a:latin typeface="Times New Roman" pitchFamily="18" charset="0"/>
                <a:cs typeface="Times New Roman" pitchFamily="18" charset="0"/>
              </a:rPr>
              <a:t> Fitzgerald</a:t>
            </a:r>
          </a:p>
        </p:txBody>
      </p:sp>
      <p:sp>
        <p:nvSpPr>
          <p:cNvPr id="9218" name="Rectangle 2"/>
          <p:cNvSpPr>
            <a:spLocks noGrp="1" noChangeArrowheads="1"/>
          </p:cNvSpPr>
          <p:nvPr>
            <p:ph idx="1"/>
          </p:nvPr>
        </p:nvSpPr>
        <p:spPr>
          <a:xfrm>
            <a:off x="3214646" y="1214422"/>
            <a:ext cx="5715072" cy="4800620"/>
          </a:xfrm>
          <a:ln/>
        </p:spPr>
        <p:txBody>
          <a:bodyPr>
            <a:noAutofit/>
          </a:bodyPr>
          <a:lstStyle/>
          <a:p>
            <a:pPr indent="-339690">
              <a:lnSpc>
                <a:spcPct val="160000"/>
              </a:lnSpc>
              <a:spcBef>
                <a:spcPts val="700"/>
              </a:spcBef>
              <a:buNone/>
              <a:tabLst>
                <a:tab pos="342865"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pPr>
            <a:r>
              <a:rPr lang="tr-TR" sz="2800" dirty="0">
                <a:latin typeface="Times New Roman" pitchFamily="18" charset="0"/>
                <a:cs typeface="Times New Roman" pitchFamily="18" charset="0"/>
              </a:rPr>
              <a:t>  “Benjamin </a:t>
            </a:r>
            <a:r>
              <a:rPr lang="tr-TR" sz="2800" dirty="0" err="1">
                <a:latin typeface="Times New Roman" pitchFamily="18" charset="0"/>
                <a:cs typeface="Times New Roman" pitchFamily="18" charset="0"/>
              </a:rPr>
              <a:t>Button'ın</a:t>
            </a:r>
            <a:r>
              <a:rPr lang="tr-TR" sz="2800" dirty="0">
                <a:latin typeface="Times New Roman" pitchFamily="18" charset="0"/>
                <a:cs typeface="Times New Roman" pitchFamily="18" charset="0"/>
              </a:rPr>
              <a:t> Tuhaf Hikayesi” adlı kitabın yazarı olan ve alkol kullanımından 44 yaşında hayatını kaybeden </a:t>
            </a:r>
            <a:r>
              <a:rPr lang="tr-TR" sz="2800" dirty="0" err="1">
                <a:latin typeface="Times New Roman" pitchFamily="18" charset="0"/>
                <a:cs typeface="Times New Roman" pitchFamily="18" charset="0"/>
              </a:rPr>
              <a:t>F.Scott</a:t>
            </a:r>
            <a:r>
              <a:rPr lang="tr-TR" sz="2800" dirty="0">
                <a:latin typeface="Times New Roman" pitchFamily="18" charset="0"/>
                <a:cs typeface="Times New Roman" pitchFamily="18" charset="0"/>
              </a:rPr>
              <a:t> Fitzgerald bağımlılığını şu sözlerle ifade etmiştir: </a:t>
            </a:r>
            <a:r>
              <a:rPr lang="tr-TR" sz="2800" b="1" u="sng" dirty="0">
                <a:solidFill>
                  <a:srgbClr val="DE895A"/>
                </a:solidFill>
                <a:latin typeface="Times New Roman" pitchFamily="18" charset="0"/>
                <a:cs typeface="Times New Roman" pitchFamily="18" charset="0"/>
              </a:rPr>
              <a:t>“Önce bir içki alırsın, sonra bir içki </a:t>
            </a:r>
            <a:r>
              <a:rPr lang="tr-TR" sz="2800" b="1" u="sng" dirty="0" smtClean="0">
                <a:solidFill>
                  <a:srgbClr val="DE895A"/>
                </a:solidFill>
                <a:latin typeface="Times New Roman" pitchFamily="18" charset="0"/>
                <a:cs typeface="Times New Roman" pitchFamily="18" charset="0"/>
              </a:rPr>
              <a:t>daha alırsın </a:t>
            </a:r>
            <a:r>
              <a:rPr lang="tr-TR" sz="2800" b="1" u="sng" dirty="0">
                <a:solidFill>
                  <a:srgbClr val="DE895A"/>
                </a:solidFill>
                <a:latin typeface="Times New Roman" pitchFamily="18" charset="0"/>
                <a:cs typeface="Times New Roman" pitchFamily="18" charset="0"/>
              </a:rPr>
              <a:t>ve sonra içki seni alır.”</a:t>
            </a:r>
            <a:r>
              <a:rPr lang="tr-TR" sz="2800" dirty="0">
                <a:latin typeface="Times New Roman" pitchFamily="18" charset="0"/>
                <a:cs typeface="Times New Roman" pitchFamily="18" charset="0"/>
              </a:rPr>
              <a:t> </a:t>
            </a:r>
          </a:p>
        </p:txBody>
      </p:sp>
      <p:pic>
        <p:nvPicPr>
          <p:cNvPr id="9219" name="Picture 3"/>
          <p:cNvPicPr>
            <a:picLocks noChangeAspect="1" noChangeArrowheads="1"/>
          </p:cNvPicPr>
          <p:nvPr/>
        </p:nvPicPr>
        <p:blipFill>
          <a:blip r:embed="rId3"/>
          <a:srcRect/>
          <a:stretch>
            <a:fillRect/>
          </a:stretch>
        </p:blipFill>
        <p:spPr bwMode="auto">
          <a:xfrm>
            <a:off x="357159" y="1428737"/>
            <a:ext cx="3000395" cy="5143535"/>
          </a:xfrm>
          <a:prstGeom prst="rect">
            <a:avLst/>
          </a:prstGeom>
          <a:noFill/>
          <a:ln w="9525">
            <a:noFill/>
            <a:round/>
            <a:headEnd/>
            <a:tailEnd/>
          </a:ln>
          <a:effectLst/>
        </p:spPr>
      </p:pic>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219076" y="227013"/>
            <a:ext cx="8601396" cy="1143000"/>
          </a:xfrm>
          <a:ln/>
        </p:spPr>
        <p:txBody>
          <a:bodyPr>
            <a:normAutofit/>
          </a:bodyPr>
          <a:lstStyle/>
          <a:p>
            <a:pPr>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pPr>
            <a:r>
              <a:rPr lang="tr-TR" sz="4000" b="1" i="1" dirty="0">
                <a:solidFill>
                  <a:srgbClr val="FF0000"/>
                </a:solidFill>
                <a:latin typeface="Times New Roman" pitchFamily="18" charset="0"/>
                <a:cs typeface="Times New Roman" pitchFamily="18" charset="0"/>
              </a:rPr>
              <a:t>Burçin </a:t>
            </a:r>
            <a:r>
              <a:rPr lang="tr-TR" sz="4000" b="1" i="1" dirty="0" err="1">
                <a:solidFill>
                  <a:srgbClr val="FF0000"/>
                </a:solidFill>
                <a:latin typeface="Times New Roman" pitchFamily="18" charset="0"/>
                <a:cs typeface="Times New Roman" pitchFamily="18" charset="0"/>
              </a:rPr>
              <a:t>Bircan</a:t>
            </a:r>
            <a:r>
              <a:rPr lang="tr-TR" sz="4000" b="1" i="1" dirty="0">
                <a:solidFill>
                  <a:srgbClr val="FF0000"/>
                </a:solidFill>
                <a:latin typeface="Times New Roman" pitchFamily="18" charset="0"/>
                <a:cs typeface="Times New Roman" pitchFamily="18" charset="0"/>
              </a:rPr>
              <a:t> (6 Ocak 2004)</a:t>
            </a:r>
          </a:p>
        </p:txBody>
      </p:sp>
      <p:sp>
        <p:nvSpPr>
          <p:cNvPr id="20482" name="Rectangle 2"/>
          <p:cNvSpPr>
            <a:spLocks noGrp="1" noChangeArrowheads="1"/>
          </p:cNvSpPr>
          <p:nvPr>
            <p:ph idx="1"/>
          </p:nvPr>
        </p:nvSpPr>
        <p:spPr>
          <a:xfrm>
            <a:off x="1979712" y="1124745"/>
            <a:ext cx="6807130" cy="5401470"/>
          </a:xfrm>
          <a:ln/>
        </p:spPr>
        <p:txBody>
          <a:bodyPr>
            <a:normAutofit fontScale="77500" lnSpcReduction="20000"/>
          </a:bodyPr>
          <a:lstStyle/>
          <a:p>
            <a:pPr indent="-339690" algn="just">
              <a:lnSpc>
                <a:spcPct val="120000"/>
              </a:lnSpc>
              <a:spcBef>
                <a:spcPts val="600"/>
              </a:spcBef>
              <a:buNone/>
              <a:tabLst>
                <a:tab pos="342865"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pPr>
            <a:r>
              <a:rPr lang="tr-TR" dirty="0" smtClean="0">
                <a:latin typeface="Times New Roman" pitchFamily="18" charset="0"/>
                <a:cs typeface="Times New Roman" pitchFamily="18" charset="0"/>
              </a:rPr>
              <a:t>	Madde bağımlılığından </a:t>
            </a:r>
            <a:r>
              <a:rPr lang="en-GB" dirty="0" err="1" smtClean="0">
                <a:latin typeface="Times New Roman" pitchFamily="18" charset="0"/>
                <a:cs typeface="Times New Roman" pitchFamily="18" charset="0"/>
              </a:rPr>
              <a:t>ölen</a:t>
            </a:r>
            <a:r>
              <a:rPr lang="en-GB" dirty="0" smtClean="0">
                <a:latin typeface="Times New Roman" pitchFamily="18" charset="0"/>
                <a:cs typeface="Times New Roman" pitchFamily="18" charset="0"/>
              </a:rPr>
              <a:t> </a:t>
            </a:r>
            <a:r>
              <a:rPr lang="en-GB" dirty="0">
                <a:latin typeface="Times New Roman" pitchFamily="18" charset="0"/>
                <a:cs typeface="Times New Roman" pitchFamily="18" charset="0"/>
              </a:rPr>
              <a:t>2002 Ford Top Model </a:t>
            </a:r>
            <a:r>
              <a:rPr lang="en-GB" dirty="0" err="1">
                <a:latin typeface="Times New Roman" pitchFamily="18" charset="0"/>
                <a:cs typeface="Times New Roman" pitchFamily="18" charset="0"/>
              </a:rPr>
              <a:t>Dünya</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Birincisi</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Burçin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Bircan</a:t>
            </a:r>
            <a:r>
              <a:rPr lang="tr-TR" dirty="0">
                <a:latin typeface="Times New Roman" pitchFamily="18" charset="0"/>
                <a:cs typeface="Times New Roman" pitchFamily="18" charset="0"/>
              </a:rPr>
              <a:t>’</a:t>
            </a:r>
            <a:r>
              <a:rPr lang="tr-TR" dirty="0" err="1">
                <a:latin typeface="Times New Roman" pitchFamily="18" charset="0"/>
                <a:cs typeface="Times New Roman" pitchFamily="18" charset="0"/>
              </a:rPr>
              <a:t>ın</a:t>
            </a:r>
            <a:r>
              <a:rPr lang="tr-TR" dirty="0">
                <a:latin typeface="Times New Roman" pitchFamily="18" charset="0"/>
                <a:cs typeface="Times New Roman" pitchFamily="18" charset="0"/>
              </a:rPr>
              <a:t> </a:t>
            </a:r>
            <a:r>
              <a:rPr lang="en-GB" dirty="0" err="1">
                <a:latin typeface="Times New Roman" pitchFamily="18" charset="0"/>
                <a:cs typeface="Times New Roman" pitchFamily="18" charset="0"/>
              </a:rPr>
              <a:t>günlüğü</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korkunç</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sona</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gidişin</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itirafı</a:t>
            </a:r>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gibi</a:t>
            </a:r>
            <a:r>
              <a:rPr lang="en-GB" dirty="0">
                <a:latin typeface="Times New Roman" pitchFamily="18" charset="0"/>
                <a:cs typeface="Times New Roman" pitchFamily="18" charset="0"/>
              </a:rPr>
              <a:t>: </a:t>
            </a:r>
            <a:r>
              <a:rPr lang="en-GB" b="1" dirty="0">
                <a:solidFill>
                  <a:schemeClr val="accent6">
                    <a:lumMod val="75000"/>
                  </a:schemeClr>
                </a:solidFill>
                <a:latin typeface="Times New Roman" pitchFamily="18" charset="0"/>
                <a:cs typeface="Times New Roman" pitchFamily="18" charset="0"/>
              </a:rPr>
              <a:t>"Bu </a:t>
            </a:r>
            <a:r>
              <a:rPr lang="en-GB" b="1" dirty="0" err="1">
                <a:solidFill>
                  <a:schemeClr val="accent6">
                    <a:lumMod val="75000"/>
                  </a:schemeClr>
                </a:solidFill>
                <a:latin typeface="Times New Roman" pitchFamily="18" charset="0"/>
                <a:cs typeface="Times New Roman" pitchFamily="18" charset="0"/>
              </a:rPr>
              <a:t>gidişim</a:t>
            </a:r>
            <a:r>
              <a:rPr lang="en-GB" b="1" dirty="0">
                <a:solidFill>
                  <a:schemeClr val="accent6">
                    <a:lumMod val="75000"/>
                  </a:schemeClr>
                </a:solidFill>
                <a:latin typeface="Times New Roman" pitchFamily="18" charset="0"/>
                <a:cs typeface="Times New Roman" pitchFamily="18" charset="0"/>
              </a:rPr>
              <a:t> </a:t>
            </a:r>
            <a:r>
              <a:rPr lang="en-GB" b="1" dirty="0" err="1">
                <a:solidFill>
                  <a:schemeClr val="accent6">
                    <a:lumMod val="75000"/>
                  </a:schemeClr>
                </a:solidFill>
                <a:latin typeface="Times New Roman" pitchFamily="18" charset="0"/>
                <a:cs typeface="Times New Roman" pitchFamily="18" charset="0"/>
              </a:rPr>
              <a:t>hayra</a:t>
            </a:r>
            <a:r>
              <a:rPr lang="en-GB" b="1" dirty="0">
                <a:solidFill>
                  <a:schemeClr val="accent6">
                    <a:lumMod val="75000"/>
                  </a:schemeClr>
                </a:solidFill>
                <a:latin typeface="Times New Roman" pitchFamily="18" charset="0"/>
                <a:cs typeface="Times New Roman" pitchFamily="18" charset="0"/>
              </a:rPr>
              <a:t> </a:t>
            </a:r>
            <a:r>
              <a:rPr lang="en-GB" b="1" dirty="0" err="1">
                <a:solidFill>
                  <a:schemeClr val="accent6">
                    <a:lumMod val="75000"/>
                  </a:schemeClr>
                </a:solidFill>
                <a:latin typeface="Times New Roman" pitchFamily="18" charset="0"/>
                <a:cs typeface="Times New Roman" pitchFamily="18" charset="0"/>
              </a:rPr>
              <a:t>alamet</a:t>
            </a:r>
            <a:r>
              <a:rPr lang="en-GB" b="1" dirty="0">
                <a:solidFill>
                  <a:schemeClr val="accent6">
                    <a:lumMod val="75000"/>
                  </a:schemeClr>
                </a:solidFill>
                <a:latin typeface="Times New Roman" pitchFamily="18" charset="0"/>
                <a:cs typeface="Times New Roman" pitchFamily="18" charset="0"/>
              </a:rPr>
              <a:t> </a:t>
            </a:r>
            <a:r>
              <a:rPr lang="en-GB" b="1" dirty="0" err="1">
                <a:solidFill>
                  <a:schemeClr val="accent6">
                    <a:lumMod val="75000"/>
                  </a:schemeClr>
                </a:solidFill>
                <a:latin typeface="Times New Roman" pitchFamily="18" charset="0"/>
                <a:cs typeface="Times New Roman" pitchFamily="18" charset="0"/>
              </a:rPr>
              <a:t>değil</a:t>
            </a:r>
            <a:r>
              <a:rPr lang="en-GB" b="1" dirty="0">
                <a:solidFill>
                  <a:schemeClr val="accent6">
                    <a:lumMod val="75000"/>
                  </a:schemeClr>
                </a:solidFill>
                <a:latin typeface="Times New Roman" pitchFamily="18" charset="0"/>
                <a:cs typeface="Times New Roman" pitchFamily="18" charset="0"/>
              </a:rPr>
              <a:t>. </a:t>
            </a:r>
            <a:r>
              <a:rPr lang="en-GB" b="1" dirty="0" err="1">
                <a:solidFill>
                  <a:schemeClr val="accent6">
                    <a:lumMod val="75000"/>
                  </a:schemeClr>
                </a:solidFill>
                <a:latin typeface="Times New Roman" pitchFamily="18" charset="0"/>
                <a:cs typeface="Times New Roman" pitchFamily="18" charset="0"/>
              </a:rPr>
              <a:t>Ölüme</a:t>
            </a:r>
            <a:r>
              <a:rPr lang="en-GB" b="1" dirty="0">
                <a:solidFill>
                  <a:schemeClr val="accent6">
                    <a:lumMod val="75000"/>
                  </a:schemeClr>
                </a:solidFill>
                <a:latin typeface="Times New Roman" pitchFamily="18" charset="0"/>
                <a:cs typeface="Times New Roman" pitchFamily="18" charset="0"/>
              </a:rPr>
              <a:t> </a:t>
            </a:r>
            <a:r>
              <a:rPr lang="en-GB" b="1" dirty="0" err="1">
                <a:solidFill>
                  <a:schemeClr val="accent6">
                    <a:lumMod val="75000"/>
                  </a:schemeClr>
                </a:solidFill>
                <a:latin typeface="Times New Roman" pitchFamily="18" charset="0"/>
                <a:cs typeface="Times New Roman" pitchFamily="18" charset="0"/>
              </a:rPr>
              <a:t>yelken</a:t>
            </a:r>
            <a:r>
              <a:rPr lang="en-GB" b="1" dirty="0">
                <a:solidFill>
                  <a:schemeClr val="accent6">
                    <a:lumMod val="75000"/>
                  </a:schemeClr>
                </a:solidFill>
                <a:latin typeface="Times New Roman" pitchFamily="18" charset="0"/>
                <a:cs typeface="Times New Roman" pitchFamily="18" charset="0"/>
              </a:rPr>
              <a:t> </a:t>
            </a:r>
            <a:r>
              <a:rPr lang="en-GB" b="1" dirty="0" err="1">
                <a:solidFill>
                  <a:schemeClr val="accent6">
                    <a:lumMod val="75000"/>
                  </a:schemeClr>
                </a:solidFill>
                <a:latin typeface="Times New Roman" pitchFamily="18" charset="0"/>
                <a:cs typeface="Times New Roman" pitchFamily="18" charset="0"/>
              </a:rPr>
              <a:t>açmış</a:t>
            </a:r>
            <a:r>
              <a:rPr lang="en-GB" b="1" dirty="0">
                <a:solidFill>
                  <a:schemeClr val="accent6">
                    <a:lumMod val="75000"/>
                  </a:schemeClr>
                </a:solidFill>
                <a:latin typeface="Times New Roman" pitchFamily="18" charset="0"/>
                <a:cs typeface="Times New Roman" pitchFamily="18" charset="0"/>
              </a:rPr>
              <a:t> </a:t>
            </a:r>
            <a:r>
              <a:rPr lang="en-GB" b="1" dirty="0" err="1">
                <a:solidFill>
                  <a:schemeClr val="accent6">
                    <a:lumMod val="75000"/>
                  </a:schemeClr>
                </a:solidFill>
                <a:latin typeface="Times New Roman" pitchFamily="18" charset="0"/>
                <a:cs typeface="Times New Roman" pitchFamily="18" charset="0"/>
              </a:rPr>
              <a:t>pusulasız</a:t>
            </a:r>
            <a:r>
              <a:rPr lang="en-GB" b="1" dirty="0">
                <a:solidFill>
                  <a:schemeClr val="accent6">
                    <a:lumMod val="75000"/>
                  </a:schemeClr>
                </a:solidFill>
                <a:latin typeface="Times New Roman" pitchFamily="18" charset="0"/>
                <a:cs typeface="Times New Roman" pitchFamily="18" charset="0"/>
              </a:rPr>
              <a:t> </a:t>
            </a:r>
            <a:r>
              <a:rPr lang="en-GB" b="1" dirty="0" err="1">
                <a:solidFill>
                  <a:schemeClr val="accent6">
                    <a:lumMod val="75000"/>
                  </a:schemeClr>
                </a:solidFill>
                <a:latin typeface="Times New Roman" pitchFamily="18" charset="0"/>
                <a:cs typeface="Times New Roman" pitchFamily="18" charset="0"/>
              </a:rPr>
              <a:t>bir</a:t>
            </a:r>
            <a:r>
              <a:rPr lang="en-GB" b="1" dirty="0">
                <a:solidFill>
                  <a:schemeClr val="accent6">
                    <a:lumMod val="75000"/>
                  </a:schemeClr>
                </a:solidFill>
                <a:latin typeface="Times New Roman" pitchFamily="18" charset="0"/>
                <a:cs typeface="Times New Roman" pitchFamily="18" charset="0"/>
              </a:rPr>
              <a:t> </a:t>
            </a:r>
            <a:r>
              <a:rPr lang="en-GB" b="1" dirty="0" err="1">
                <a:solidFill>
                  <a:schemeClr val="accent6">
                    <a:lumMod val="75000"/>
                  </a:schemeClr>
                </a:solidFill>
                <a:latin typeface="Times New Roman" pitchFamily="18" charset="0"/>
                <a:cs typeface="Times New Roman" pitchFamily="18" charset="0"/>
              </a:rPr>
              <a:t>tekneyim</a:t>
            </a:r>
            <a:r>
              <a:rPr lang="en-GB" b="1" dirty="0">
                <a:solidFill>
                  <a:schemeClr val="accent6">
                    <a:lumMod val="75000"/>
                  </a:schemeClr>
                </a:solidFill>
                <a:latin typeface="Times New Roman" pitchFamily="18" charset="0"/>
                <a:cs typeface="Times New Roman" pitchFamily="18" charset="0"/>
              </a:rPr>
              <a:t> </a:t>
            </a:r>
            <a:r>
              <a:rPr lang="en-GB" b="1" dirty="0" err="1">
                <a:solidFill>
                  <a:schemeClr val="accent6">
                    <a:lumMod val="75000"/>
                  </a:schemeClr>
                </a:solidFill>
                <a:latin typeface="Times New Roman" pitchFamily="18" charset="0"/>
                <a:cs typeface="Times New Roman" pitchFamily="18" charset="0"/>
              </a:rPr>
              <a:t>sanki</a:t>
            </a:r>
            <a:r>
              <a:rPr lang="en-GB" b="1" dirty="0" smtClean="0">
                <a:solidFill>
                  <a:schemeClr val="accent6">
                    <a:lumMod val="75000"/>
                  </a:schemeClr>
                </a:solidFill>
                <a:latin typeface="Times New Roman" pitchFamily="18" charset="0"/>
                <a:cs typeface="Times New Roman" pitchFamily="18" charset="0"/>
              </a:rPr>
              <a:t>."</a:t>
            </a:r>
            <a:r>
              <a:rPr lang="tr-TR" i="1" dirty="0"/>
              <a:t> Burçin Bircan'ın günlüğünde insanı ağlatan ifadeler </a:t>
            </a:r>
            <a:r>
              <a:rPr lang="tr-TR" i="1" dirty="0" smtClean="0"/>
              <a:t>bulundu. Burçin, </a:t>
            </a:r>
            <a:r>
              <a:rPr lang="tr-TR" i="1" dirty="0"/>
              <a:t>"İftar saati Beyoğlu'nda gezerken, ezanın okunması beni çok etkiledi. Sanki gırtlağım bir yumak oldu. Ailemi ve onlarla yaptığım iftarlar aklıma geldi. Oruçlarını açan insanları ve aileleri görünce rezilliğimi daha da anladım" diye </a:t>
            </a:r>
            <a:r>
              <a:rPr lang="tr-TR" i="1" dirty="0" smtClean="0"/>
              <a:t>yazmış.</a:t>
            </a:r>
            <a:endParaRPr lang="en-GB" b="1" dirty="0">
              <a:solidFill>
                <a:schemeClr val="accent6">
                  <a:lumMod val="75000"/>
                </a:schemeClr>
              </a:solidFill>
              <a:latin typeface="Times New Roman" pitchFamily="18" charset="0"/>
              <a:cs typeface="Times New Roman" pitchFamily="18" charset="0"/>
            </a:endParaRPr>
          </a:p>
        </p:txBody>
      </p:sp>
      <p:pic>
        <p:nvPicPr>
          <p:cNvPr id="20483" name="Picture 3"/>
          <p:cNvPicPr>
            <a:picLocks noChangeAspect="1" noChangeArrowheads="1"/>
          </p:cNvPicPr>
          <p:nvPr/>
        </p:nvPicPr>
        <p:blipFill>
          <a:blip r:embed="rId3"/>
          <a:srcRect/>
          <a:stretch>
            <a:fillRect/>
          </a:stretch>
        </p:blipFill>
        <p:spPr bwMode="auto">
          <a:xfrm>
            <a:off x="5226" y="3825480"/>
            <a:ext cx="2452119" cy="5038997"/>
          </a:xfrm>
          <a:prstGeom prst="rect">
            <a:avLst/>
          </a:prstGeom>
          <a:noFill/>
          <a:ln w="9525">
            <a:noFill/>
            <a:round/>
            <a:headEnd/>
            <a:tailEnd/>
          </a:ln>
          <a:effectLst/>
        </p:spPr>
      </p:pic>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219075" y="227013"/>
            <a:ext cx="8639205" cy="1143000"/>
          </a:xfrm>
          <a:ln/>
        </p:spPr>
        <p:txBody>
          <a:bodyPr>
            <a:normAutofit/>
          </a:bodyPr>
          <a:lstStyle/>
          <a:p>
            <a:pPr>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pPr>
            <a:r>
              <a:rPr lang="tr-TR" sz="4000" b="1" dirty="0" smtClean="0">
                <a:solidFill>
                  <a:srgbClr val="FF0000"/>
                </a:solidFill>
                <a:latin typeface="Times New Roman" pitchFamily="18" charset="0"/>
                <a:cs typeface="Times New Roman" pitchFamily="18" charset="0"/>
              </a:rPr>
              <a:t>UÇUCU MADDELER</a:t>
            </a:r>
            <a:endParaRPr lang="tr-TR" sz="4000" b="1" dirty="0">
              <a:solidFill>
                <a:srgbClr val="FF0000"/>
              </a:solidFill>
              <a:latin typeface="Times New Roman" pitchFamily="18" charset="0"/>
              <a:cs typeface="Times New Roman" pitchFamily="18" charset="0"/>
            </a:endParaRPr>
          </a:p>
        </p:txBody>
      </p:sp>
      <p:sp>
        <p:nvSpPr>
          <p:cNvPr id="14338" name="Rectangle 2"/>
          <p:cNvSpPr>
            <a:spLocks noGrp="1" noChangeArrowheads="1"/>
          </p:cNvSpPr>
          <p:nvPr>
            <p:ph idx="1"/>
          </p:nvPr>
        </p:nvSpPr>
        <p:spPr>
          <a:xfrm>
            <a:off x="250825" y="1412875"/>
            <a:ext cx="7386638" cy="4497388"/>
          </a:xfrm>
          <a:ln/>
        </p:spPr>
        <p:txBody>
          <a:bodyPr>
            <a:normAutofit fontScale="92500"/>
          </a:bodyPr>
          <a:lstStyle/>
          <a:p>
            <a:pPr marL="339690" indent="-339690">
              <a:lnSpc>
                <a:spcPct val="150000"/>
              </a:lnSpc>
              <a:buSzPct val="11400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a:latin typeface="Times New Roman" pitchFamily="18" charset="0"/>
                <a:cs typeface="Times New Roman" pitchFamily="18" charset="0"/>
              </a:rPr>
              <a:t>Boyalar ve boyalarda kullanılan </a:t>
            </a:r>
            <a:r>
              <a:rPr lang="tr-TR" dirty="0" smtClean="0">
                <a:latin typeface="Times New Roman" pitchFamily="18" charset="0"/>
                <a:cs typeface="Times New Roman" pitchFamily="18" charset="0"/>
              </a:rPr>
              <a:t>tiner,</a:t>
            </a:r>
            <a:endParaRPr lang="tr-TR" dirty="0">
              <a:latin typeface="Times New Roman" pitchFamily="18" charset="0"/>
              <a:cs typeface="Times New Roman" pitchFamily="18" charset="0"/>
            </a:endParaRPr>
          </a:p>
          <a:p>
            <a:pPr marL="339690" indent="-339690">
              <a:lnSpc>
                <a:spcPct val="150000"/>
              </a:lnSpc>
              <a:buSzPct val="11400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err="1">
                <a:latin typeface="Times New Roman" pitchFamily="18" charset="0"/>
                <a:cs typeface="Times New Roman" pitchFamily="18" charset="0"/>
              </a:rPr>
              <a:t>Bally</a:t>
            </a:r>
            <a:r>
              <a:rPr lang="tr-TR" dirty="0">
                <a:latin typeface="Times New Roman" pitchFamily="18" charset="0"/>
                <a:cs typeface="Times New Roman" pitchFamily="18" charset="0"/>
              </a:rPr>
              <a:t>, UHU gibi </a:t>
            </a:r>
            <a:r>
              <a:rPr lang="tr-TR" dirty="0" smtClean="0">
                <a:latin typeface="Times New Roman" pitchFamily="18" charset="0"/>
                <a:cs typeface="Times New Roman" pitchFamily="18" charset="0"/>
              </a:rPr>
              <a:t>yapıştırıcılar,</a:t>
            </a:r>
            <a:endParaRPr lang="tr-TR" dirty="0">
              <a:latin typeface="Times New Roman" pitchFamily="18" charset="0"/>
              <a:cs typeface="Times New Roman" pitchFamily="18" charset="0"/>
            </a:endParaRPr>
          </a:p>
          <a:p>
            <a:pPr marL="339690" indent="-339690">
              <a:lnSpc>
                <a:spcPct val="150000"/>
              </a:lnSpc>
              <a:buSzPct val="11400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a:latin typeface="Times New Roman" pitchFamily="18" charset="0"/>
                <a:cs typeface="Times New Roman" pitchFamily="18" charset="0"/>
              </a:rPr>
              <a:t>Çakmak gazı olarak kullanılan bütan </a:t>
            </a:r>
            <a:r>
              <a:rPr lang="tr-TR" dirty="0" smtClean="0">
                <a:latin typeface="Times New Roman" pitchFamily="18" charset="0"/>
                <a:cs typeface="Times New Roman" pitchFamily="18" charset="0"/>
              </a:rPr>
              <a:t>gazı,</a:t>
            </a:r>
            <a:endParaRPr lang="tr-TR" dirty="0">
              <a:latin typeface="Times New Roman" pitchFamily="18" charset="0"/>
              <a:cs typeface="Times New Roman" pitchFamily="18" charset="0"/>
            </a:endParaRPr>
          </a:p>
          <a:p>
            <a:pPr marL="339690" indent="-339690">
              <a:lnSpc>
                <a:spcPct val="150000"/>
              </a:lnSpc>
              <a:buSzPct val="11400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a:latin typeface="Times New Roman" pitchFamily="18" charset="0"/>
                <a:cs typeface="Times New Roman" pitchFamily="18" charset="0"/>
              </a:rPr>
              <a:t>Kuru temizlemede kullanılan </a:t>
            </a:r>
            <a:r>
              <a:rPr lang="tr-TR" dirty="0" smtClean="0">
                <a:latin typeface="Times New Roman" pitchFamily="18" charset="0"/>
                <a:cs typeface="Times New Roman" pitchFamily="18" charset="0"/>
              </a:rPr>
              <a:t>maddeler,</a:t>
            </a:r>
            <a:endParaRPr lang="tr-TR" dirty="0">
              <a:latin typeface="Times New Roman" pitchFamily="18" charset="0"/>
              <a:cs typeface="Times New Roman" pitchFamily="18" charset="0"/>
            </a:endParaRPr>
          </a:p>
          <a:p>
            <a:pPr marL="339690" indent="-339690">
              <a:lnSpc>
                <a:spcPct val="150000"/>
              </a:lnSpc>
              <a:buSzPct val="11400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smtClean="0">
                <a:latin typeface="Times New Roman" pitchFamily="18" charset="0"/>
                <a:cs typeface="Times New Roman" pitchFamily="18" charset="0"/>
              </a:rPr>
              <a:t>Benzin.</a:t>
            </a:r>
            <a:endParaRPr lang="tr-TR" dirty="0">
              <a:latin typeface="Times New Roman" pitchFamily="18" charset="0"/>
              <a:cs typeface="Times New Roman" pitchFamily="18" charset="0"/>
            </a:endParaRPr>
          </a:p>
        </p:txBody>
      </p:sp>
      <p:pic>
        <p:nvPicPr>
          <p:cNvPr id="14339" name="Picture 3"/>
          <p:cNvPicPr>
            <a:picLocks noChangeAspect="1" noChangeArrowheads="1"/>
          </p:cNvPicPr>
          <p:nvPr/>
        </p:nvPicPr>
        <p:blipFill>
          <a:blip r:embed="rId3"/>
          <a:srcRect/>
          <a:stretch>
            <a:fillRect/>
          </a:stretch>
        </p:blipFill>
        <p:spPr bwMode="auto">
          <a:xfrm>
            <a:off x="5143504" y="4572008"/>
            <a:ext cx="4000496" cy="2285992"/>
          </a:xfrm>
          <a:prstGeom prst="rect">
            <a:avLst/>
          </a:prstGeom>
          <a:noFill/>
          <a:ln w="9525">
            <a:noFill/>
            <a:round/>
            <a:headEnd/>
            <a:tailEnd/>
          </a:ln>
          <a:effectLst/>
        </p:spPr>
      </p:pic>
    </p:spTree>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285720" y="404664"/>
            <a:ext cx="8358246" cy="5710368"/>
          </a:xfrm>
        </p:spPr>
        <p:txBody>
          <a:bodyPr>
            <a:normAutofit fontScale="92500" lnSpcReduction="20000"/>
          </a:bodyPr>
          <a:lstStyle/>
          <a:p>
            <a:pPr>
              <a:lnSpc>
                <a:spcPct val="150000"/>
              </a:lnSpc>
              <a:buSzPct val="114000"/>
              <a:buFont typeface="Times New Roman" pitchFamily="18" charset="0"/>
              <a:buChar char="•"/>
            </a:pPr>
            <a:r>
              <a:rPr lang="tr-TR" dirty="0">
                <a:latin typeface="Times New Roman" pitchFamily="18" charset="0"/>
                <a:cs typeface="Times New Roman" pitchFamily="18" charset="0"/>
              </a:rPr>
              <a:t>Sarhoşluk</a:t>
            </a:r>
          </a:p>
          <a:p>
            <a:pPr algn="just">
              <a:lnSpc>
                <a:spcPct val="150000"/>
              </a:lnSpc>
              <a:buSzPct val="114000"/>
              <a:buFont typeface="Times New Roman" pitchFamily="18" charset="0"/>
              <a:buChar char="•"/>
            </a:pPr>
            <a:r>
              <a:rPr lang="tr-TR" dirty="0">
                <a:latin typeface="Times New Roman" pitchFamily="18" charset="0"/>
                <a:cs typeface="Times New Roman" pitchFamily="18" charset="0"/>
              </a:rPr>
              <a:t>Dengesizlik</a:t>
            </a:r>
          </a:p>
          <a:p>
            <a:pPr algn="just">
              <a:lnSpc>
                <a:spcPct val="150000"/>
              </a:lnSpc>
              <a:buSzPct val="114000"/>
              <a:buFont typeface="Times New Roman" pitchFamily="18" charset="0"/>
              <a:buChar char="•"/>
            </a:pPr>
            <a:r>
              <a:rPr lang="tr-TR" dirty="0" smtClean="0">
                <a:latin typeface="Times New Roman" pitchFamily="18" charset="0"/>
                <a:cs typeface="Times New Roman" pitchFamily="18" charset="0"/>
              </a:rPr>
              <a:t>Uyuşma</a:t>
            </a:r>
            <a:endParaRPr lang="tr-TR" dirty="0">
              <a:latin typeface="Times New Roman" pitchFamily="18" charset="0"/>
              <a:cs typeface="Times New Roman" pitchFamily="18" charset="0"/>
            </a:endParaRPr>
          </a:p>
          <a:p>
            <a:pPr algn="just">
              <a:lnSpc>
                <a:spcPct val="150000"/>
              </a:lnSpc>
              <a:buSzPct val="114000"/>
              <a:buFont typeface="Times New Roman" pitchFamily="18" charset="0"/>
              <a:buChar char="•"/>
            </a:pPr>
            <a:r>
              <a:rPr lang="tr-TR" dirty="0">
                <a:latin typeface="Times New Roman" pitchFamily="18" charset="0"/>
                <a:cs typeface="Times New Roman" pitchFamily="18" charset="0"/>
              </a:rPr>
              <a:t>Yürümede güçlükler</a:t>
            </a:r>
          </a:p>
          <a:p>
            <a:pPr algn="just">
              <a:lnSpc>
                <a:spcPct val="150000"/>
              </a:lnSpc>
              <a:buSzPct val="114000"/>
              <a:buFont typeface="Times New Roman" pitchFamily="18" charset="0"/>
              <a:buChar char="•"/>
            </a:pPr>
            <a:r>
              <a:rPr lang="tr-TR" dirty="0">
                <a:latin typeface="Times New Roman" pitchFamily="18" charset="0"/>
                <a:cs typeface="Times New Roman" pitchFamily="18" charset="0"/>
              </a:rPr>
              <a:t>Saldırgan ve tehlikeli davranışlar</a:t>
            </a:r>
          </a:p>
          <a:p>
            <a:pPr algn="just">
              <a:lnSpc>
                <a:spcPct val="150000"/>
              </a:lnSpc>
              <a:buSzPct val="114000"/>
              <a:buFont typeface="Times New Roman" pitchFamily="18" charset="0"/>
              <a:buChar char="•"/>
            </a:pPr>
            <a:r>
              <a:rPr lang="tr-TR" dirty="0">
                <a:latin typeface="Times New Roman" pitchFamily="18" charset="0"/>
                <a:cs typeface="Times New Roman" pitchFamily="18" charset="0"/>
              </a:rPr>
              <a:t>Beynin yapısında kalıcı hasarlar</a:t>
            </a:r>
          </a:p>
          <a:p>
            <a:pPr algn="just"/>
            <a:r>
              <a:rPr lang="tr-TR" dirty="0">
                <a:latin typeface="Times New Roman" pitchFamily="18" charset="0"/>
                <a:cs typeface="Times New Roman" pitchFamily="18" charset="0"/>
              </a:rPr>
              <a:t>Solunum yavaşlamasına, kalp ritminin bozulmasına ve komaya bağlı ölümler meydana gelebilir. </a:t>
            </a:r>
          </a:p>
          <a:p>
            <a:endParaRPr lang="tr-TR"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219076" y="227013"/>
            <a:ext cx="8567767" cy="1143000"/>
          </a:xfrm>
          <a:ln/>
        </p:spPr>
        <p:txBody>
          <a:bodyPr>
            <a:normAutofit fontScale="90000"/>
          </a:bodyPr>
          <a:lstStyle/>
          <a:p>
            <a:pPr>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pPr>
            <a:r>
              <a:rPr lang="tr-TR" sz="4000" b="1" dirty="0" smtClean="0">
                <a:solidFill>
                  <a:srgbClr val="FF0000"/>
                </a:solidFill>
                <a:latin typeface="Times New Roman" pitchFamily="18" charset="0"/>
                <a:cs typeface="Times New Roman" pitchFamily="18" charset="0"/>
              </a:rPr>
              <a:t>DİĞER BAĞIMLILIK YAPICI MADDELER</a:t>
            </a:r>
            <a:endParaRPr lang="tr-TR" sz="4000" b="1" dirty="0">
              <a:solidFill>
                <a:srgbClr val="FF0000"/>
              </a:solidFill>
              <a:latin typeface="Times New Roman" pitchFamily="18" charset="0"/>
              <a:cs typeface="Times New Roman" pitchFamily="18" charset="0"/>
            </a:endParaRPr>
          </a:p>
        </p:txBody>
      </p:sp>
      <p:sp>
        <p:nvSpPr>
          <p:cNvPr id="15362" name="Rectangle 2"/>
          <p:cNvSpPr>
            <a:spLocks noGrp="1" noChangeArrowheads="1"/>
          </p:cNvSpPr>
          <p:nvPr>
            <p:ph idx="1"/>
          </p:nvPr>
        </p:nvSpPr>
        <p:spPr>
          <a:xfrm>
            <a:off x="263525" y="1260476"/>
            <a:ext cx="7386638" cy="4835525"/>
          </a:xfrm>
          <a:ln/>
        </p:spPr>
        <p:txBody>
          <a:bodyPr/>
          <a:lstStyle/>
          <a:p>
            <a:pPr marL="339690" indent="-339690">
              <a:lnSpc>
                <a:spcPct val="150000"/>
              </a:lnSpc>
              <a:buSzPct val="11400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smtClean="0">
                <a:latin typeface="Times New Roman" pitchFamily="18" charset="0"/>
                <a:cs typeface="Times New Roman" pitchFamily="18" charset="0"/>
              </a:rPr>
              <a:t>İlaç </a:t>
            </a:r>
            <a:r>
              <a:rPr lang="tr-TR" dirty="0">
                <a:latin typeface="Times New Roman" pitchFamily="18" charset="0"/>
                <a:cs typeface="Times New Roman" pitchFamily="18" charset="0"/>
              </a:rPr>
              <a:t>olarak kullanılan ancak bağımlılık yapabilen maddelerdir.</a:t>
            </a:r>
          </a:p>
          <a:p>
            <a:pPr marL="339690" indent="-339690">
              <a:lnSpc>
                <a:spcPct val="150000"/>
              </a:lnSpc>
              <a:buSzPct val="11400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a:latin typeface="Times New Roman" pitchFamily="18" charset="0"/>
                <a:cs typeface="Times New Roman" pitchFamily="18" charset="0"/>
              </a:rPr>
              <a:t>Doktor kontrolünde yazılır ve kullanılır.</a:t>
            </a:r>
          </a:p>
        </p:txBody>
      </p:sp>
      <p:pic>
        <p:nvPicPr>
          <p:cNvPr id="15363" name="Picture 3"/>
          <p:cNvPicPr>
            <a:picLocks noChangeAspect="1" noChangeArrowheads="1"/>
          </p:cNvPicPr>
          <p:nvPr/>
        </p:nvPicPr>
        <p:blipFill>
          <a:blip r:embed="rId3"/>
          <a:srcRect/>
          <a:stretch>
            <a:fillRect/>
          </a:stretch>
        </p:blipFill>
        <p:spPr bwMode="auto">
          <a:xfrm>
            <a:off x="5076056" y="4005064"/>
            <a:ext cx="4067944" cy="2852936"/>
          </a:xfrm>
          <a:prstGeom prst="rect">
            <a:avLst/>
          </a:prstGeom>
          <a:noFill/>
          <a:ln w="9525">
            <a:noFill/>
            <a:round/>
            <a:headEnd/>
            <a:tailEnd/>
          </a:ln>
          <a:effectLst/>
        </p:spPr>
      </p:pic>
    </p:spTree>
    <p:extLst>
      <p:ext uri="{BB962C8B-B14F-4D97-AF65-F5344CB8AC3E}">
        <p14:creationId xmlns:p14="http://schemas.microsoft.com/office/powerpoint/2010/main" val="285350655"/>
      </p:ext>
    </p:extLst>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250826" y="765176"/>
            <a:ext cx="8536017" cy="5688013"/>
          </a:xfrm>
        </p:spPr>
        <p:txBody>
          <a:bodyPr/>
          <a:lstStyle/>
          <a:p>
            <a:pPr>
              <a:lnSpc>
                <a:spcPct val="150000"/>
              </a:lnSpc>
              <a:buSzPct val="114000"/>
              <a:buFont typeface="Times New Roman" pitchFamily="18" charset="0"/>
              <a:buChar char="•"/>
            </a:pPr>
            <a:r>
              <a:rPr lang="tr-TR" dirty="0" smtClean="0">
                <a:latin typeface="Times New Roman" pitchFamily="18" charset="0"/>
                <a:cs typeface="Times New Roman" pitchFamily="18" charset="0"/>
              </a:rPr>
              <a:t>Reflekslerde yavaşlama, </a:t>
            </a:r>
            <a:endParaRPr lang="tr-TR" dirty="0">
              <a:latin typeface="Times New Roman" pitchFamily="18" charset="0"/>
              <a:cs typeface="Times New Roman" pitchFamily="18" charset="0"/>
            </a:endParaRPr>
          </a:p>
          <a:p>
            <a:pPr>
              <a:lnSpc>
                <a:spcPct val="150000"/>
              </a:lnSpc>
              <a:buSzPct val="114000"/>
              <a:buFont typeface="Times New Roman" pitchFamily="18" charset="0"/>
              <a:buChar char="•"/>
            </a:pPr>
            <a:r>
              <a:rPr lang="tr-TR" dirty="0" smtClean="0">
                <a:latin typeface="Times New Roman" pitchFamily="18" charset="0"/>
                <a:cs typeface="Times New Roman" pitchFamily="18" charset="0"/>
              </a:rPr>
              <a:t>Uyku hali, </a:t>
            </a:r>
            <a:endParaRPr lang="tr-TR" dirty="0">
              <a:latin typeface="Times New Roman" pitchFamily="18" charset="0"/>
              <a:cs typeface="Times New Roman" pitchFamily="18" charset="0"/>
            </a:endParaRPr>
          </a:p>
          <a:p>
            <a:pPr>
              <a:lnSpc>
                <a:spcPct val="150000"/>
              </a:lnSpc>
              <a:buSzPct val="114000"/>
              <a:buFont typeface="Times New Roman" pitchFamily="18" charset="0"/>
              <a:buChar char="•"/>
            </a:pPr>
            <a:r>
              <a:rPr lang="tr-TR" dirty="0">
                <a:latin typeface="Times New Roman" pitchFamily="18" charset="0"/>
                <a:cs typeface="Times New Roman" pitchFamily="18" charset="0"/>
              </a:rPr>
              <a:t>Solunum yavaşlamasına</a:t>
            </a:r>
            <a:r>
              <a:rPr lang="tr-TR" dirty="0" smtClean="0">
                <a:latin typeface="Times New Roman" pitchFamily="18" charset="0"/>
                <a:cs typeface="Times New Roman" pitchFamily="18" charset="0"/>
              </a:rPr>
              <a:t>,</a:t>
            </a:r>
          </a:p>
          <a:p>
            <a:pPr>
              <a:lnSpc>
                <a:spcPct val="150000"/>
              </a:lnSpc>
              <a:buSzPct val="114000"/>
              <a:buFont typeface="Times New Roman" pitchFamily="18" charset="0"/>
              <a:buChar char="•"/>
            </a:pP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K</a:t>
            </a:r>
            <a:r>
              <a:rPr lang="tr-TR" dirty="0" smtClean="0">
                <a:latin typeface="Times New Roman" pitchFamily="18" charset="0"/>
                <a:cs typeface="Times New Roman" pitchFamily="18" charset="0"/>
              </a:rPr>
              <a:t>alp </a:t>
            </a:r>
            <a:r>
              <a:rPr lang="tr-TR" dirty="0">
                <a:latin typeface="Times New Roman" pitchFamily="18" charset="0"/>
                <a:cs typeface="Times New Roman" pitchFamily="18" charset="0"/>
              </a:rPr>
              <a:t>ritminin </a:t>
            </a:r>
            <a:r>
              <a:rPr lang="tr-TR" dirty="0" smtClean="0">
                <a:latin typeface="Times New Roman" pitchFamily="18" charset="0"/>
                <a:cs typeface="Times New Roman" pitchFamily="18" charset="0"/>
              </a:rPr>
              <a:t>bozulmasına,</a:t>
            </a:r>
          </a:p>
          <a:p>
            <a:pPr>
              <a:lnSpc>
                <a:spcPct val="150000"/>
              </a:lnSpc>
              <a:buSzPct val="114000"/>
              <a:buFont typeface="Times New Roman" pitchFamily="18" charset="0"/>
              <a:buChar char="•"/>
            </a:pPr>
            <a:r>
              <a:rPr lang="tr-TR" dirty="0" smtClean="0">
                <a:latin typeface="Times New Roman" pitchFamily="18" charset="0"/>
                <a:cs typeface="Times New Roman" pitchFamily="18" charset="0"/>
              </a:rPr>
              <a:t> </a:t>
            </a:r>
            <a:r>
              <a:rPr lang="tr-TR" dirty="0">
                <a:latin typeface="Times New Roman" pitchFamily="18" charset="0"/>
                <a:cs typeface="Times New Roman" pitchFamily="18" charset="0"/>
              </a:rPr>
              <a:t>K</a:t>
            </a:r>
            <a:r>
              <a:rPr lang="tr-TR" dirty="0" smtClean="0">
                <a:latin typeface="Times New Roman" pitchFamily="18" charset="0"/>
                <a:cs typeface="Times New Roman" pitchFamily="18" charset="0"/>
              </a:rPr>
              <a:t>omaya </a:t>
            </a:r>
            <a:r>
              <a:rPr lang="tr-TR" dirty="0">
                <a:latin typeface="Times New Roman" pitchFamily="18" charset="0"/>
                <a:cs typeface="Times New Roman" pitchFamily="18" charset="0"/>
              </a:rPr>
              <a:t>bağlı ölümler meydana gelebilir. </a:t>
            </a:r>
          </a:p>
          <a:p>
            <a:endParaRPr lang="tr-T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96752"/>
            <a:ext cx="338437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528132"/>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egitimsistem.com/d/news/119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996273"/>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214283" y="357166"/>
            <a:ext cx="8567767" cy="1143000"/>
          </a:xfrm>
          <a:ln/>
        </p:spPr>
        <p:txBody>
          <a:bodyPr>
            <a:normAutofit/>
          </a:bodyPr>
          <a:lstStyle/>
          <a:p>
            <a:pPr>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pPr>
            <a:r>
              <a:rPr lang="tr-TR" sz="4000" b="1" i="1" dirty="0">
                <a:solidFill>
                  <a:srgbClr val="0070C0"/>
                </a:solidFill>
                <a:latin typeface="Times New Roman" pitchFamily="18" charset="0"/>
                <a:cs typeface="Times New Roman" pitchFamily="18" charset="0"/>
              </a:rPr>
              <a:t>Bağımlılık Yapıcı Maddeler Nelerdir?</a:t>
            </a:r>
          </a:p>
        </p:txBody>
      </p:sp>
      <p:sp>
        <p:nvSpPr>
          <p:cNvPr id="6146" name="Rectangle 2"/>
          <p:cNvSpPr>
            <a:spLocks noGrp="1" noChangeArrowheads="1"/>
          </p:cNvSpPr>
          <p:nvPr>
            <p:ph idx="1"/>
          </p:nvPr>
        </p:nvSpPr>
        <p:spPr>
          <a:xfrm>
            <a:off x="467544" y="1556792"/>
            <a:ext cx="7386638" cy="4497387"/>
          </a:xfrm>
          <a:solidFill>
            <a:srgbClr val="FFFF00"/>
          </a:solidFill>
          <a:ln/>
        </p:spPr>
        <p:txBody>
          <a:bodyPr>
            <a:normAutofit fontScale="92500" lnSpcReduction="10000"/>
          </a:bodyPr>
          <a:lstStyle/>
          <a:p>
            <a:pPr marL="339690" indent="-33969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a:solidFill>
                  <a:srgbClr val="002060"/>
                </a:solidFill>
                <a:latin typeface="Times New Roman" pitchFamily="18" charset="0"/>
                <a:cs typeface="Times New Roman" pitchFamily="18" charset="0"/>
              </a:rPr>
              <a:t>Sigara</a:t>
            </a:r>
          </a:p>
          <a:p>
            <a:pPr marL="339690" indent="-33969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a:solidFill>
                  <a:srgbClr val="002060"/>
                </a:solidFill>
                <a:latin typeface="Times New Roman" pitchFamily="18" charset="0"/>
                <a:cs typeface="Times New Roman" pitchFamily="18" charset="0"/>
              </a:rPr>
              <a:t>Alkol</a:t>
            </a:r>
          </a:p>
          <a:p>
            <a:pPr marL="339690" indent="-33969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a:solidFill>
                  <a:srgbClr val="002060"/>
                </a:solidFill>
                <a:latin typeface="Times New Roman" pitchFamily="18" charset="0"/>
                <a:cs typeface="Times New Roman" pitchFamily="18" charset="0"/>
              </a:rPr>
              <a:t>Esrar</a:t>
            </a:r>
          </a:p>
          <a:p>
            <a:pPr marL="339690" indent="-33969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a:solidFill>
                  <a:srgbClr val="002060"/>
                </a:solidFill>
                <a:latin typeface="Times New Roman" pitchFamily="18" charset="0"/>
                <a:cs typeface="Times New Roman" pitchFamily="18" charset="0"/>
              </a:rPr>
              <a:t>Eroin</a:t>
            </a:r>
          </a:p>
          <a:p>
            <a:pPr marL="339690" indent="-33969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smtClean="0">
                <a:solidFill>
                  <a:srgbClr val="002060"/>
                </a:solidFill>
                <a:latin typeface="Times New Roman" pitchFamily="18" charset="0"/>
                <a:cs typeface="Times New Roman" pitchFamily="18" charset="0"/>
              </a:rPr>
              <a:t>Ecstasy</a:t>
            </a:r>
          </a:p>
          <a:p>
            <a:pPr marL="339690" indent="-339690" algn="just">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sv-SE" dirty="0">
                <a:solidFill>
                  <a:srgbClr val="002060"/>
                </a:solidFill>
                <a:latin typeface="Times New Roman" pitchFamily="18" charset="0"/>
                <a:cs typeface="Times New Roman" pitchFamily="18" charset="0"/>
              </a:rPr>
              <a:t>Sentetik Cannobinoid (Halk Arasında Bilinen Adıyla Bonzai</a:t>
            </a:r>
            <a:r>
              <a:rPr lang="sv-SE" dirty="0" smtClean="0">
                <a:solidFill>
                  <a:srgbClr val="002060"/>
                </a:solidFill>
                <a:latin typeface="Times New Roman" pitchFamily="18" charset="0"/>
                <a:cs typeface="Times New Roman" pitchFamily="18" charset="0"/>
              </a:rPr>
              <a:t>)</a:t>
            </a:r>
            <a:endParaRPr lang="tr-TR" dirty="0" smtClean="0">
              <a:solidFill>
                <a:srgbClr val="002060"/>
              </a:solidFill>
              <a:latin typeface="Times New Roman" pitchFamily="18" charset="0"/>
              <a:cs typeface="Times New Roman" pitchFamily="18" charset="0"/>
            </a:endParaRPr>
          </a:p>
          <a:p>
            <a:pPr marL="339690" indent="-33969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smtClean="0">
                <a:solidFill>
                  <a:srgbClr val="002060"/>
                </a:solidFill>
                <a:latin typeface="Times New Roman" pitchFamily="18" charset="0"/>
                <a:cs typeface="Times New Roman" pitchFamily="18" charset="0"/>
              </a:rPr>
              <a:t>Uçucu </a:t>
            </a:r>
            <a:r>
              <a:rPr lang="tr-TR" dirty="0">
                <a:solidFill>
                  <a:srgbClr val="002060"/>
                </a:solidFill>
                <a:latin typeface="Times New Roman" pitchFamily="18" charset="0"/>
                <a:cs typeface="Times New Roman" pitchFamily="18" charset="0"/>
              </a:rPr>
              <a:t>Maddeler</a:t>
            </a:r>
          </a:p>
          <a:p>
            <a:pPr marL="339690" indent="-339690">
              <a:buFont typeface="Times New Roman" pitchFamily="18" charset="0"/>
              <a:buChar char="•"/>
              <a:tabLst>
                <a:tab pos="339690" algn="l"/>
                <a:tab pos="444454" algn="l"/>
                <a:tab pos="893670" algn="l"/>
                <a:tab pos="1342885" algn="l"/>
                <a:tab pos="1792102" algn="l"/>
                <a:tab pos="2241318" algn="l"/>
                <a:tab pos="2690534" algn="l"/>
                <a:tab pos="3139750" algn="l"/>
                <a:tab pos="3588966" algn="l"/>
                <a:tab pos="4038182" algn="l"/>
                <a:tab pos="4487397" algn="l"/>
                <a:tab pos="4936613" algn="l"/>
                <a:tab pos="5385829" algn="l"/>
                <a:tab pos="5835045" algn="l"/>
                <a:tab pos="6284262" algn="l"/>
                <a:tab pos="6733477" algn="l"/>
                <a:tab pos="7182694" algn="l"/>
                <a:tab pos="7631909" algn="l"/>
                <a:tab pos="8081125" algn="l"/>
                <a:tab pos="8530340" algn="l"/>
                <a:tab pos="8979557" algn="l"/>
              </a:tabLst>
            </a:pPr>
            <a:r>
              <a:rPr lang="tr-TR" dirty="0">
                <a:solidFill>
                  <a:srgbClr val="002060"/>
                </a:solidFill>
                <a:latin typeface="Times New Roman" pitchFamily="18" charset="0"/>
                <a:cs typeface="Times New Roman" pitchFamily="18" charset="0"/>
              </a:rPr>
              <a:t>Diğer Bağımlılık Yapıcı Maddeler</a:t>
            </a:r>
          </a:p>
        </p:txBody>
      </p:sp>
    </p:spTree>
    <p:extLst>
      <p:ext uri="{BB962C8B-B14F-4D97-AF65-F5344CB8AC3E}">
        <p14:creationId xmlns:p14="http://schemas.microsoft.com/office/powerpoint/2010/main" val="1862280675"/>
      </p:ext>
    </p:extLst>
  </p:cSld>
  <p:clrMapOvr>
    <a:masterClrMapping/>
  </p:clrMapOvr>
  <p:transition advClick="0"/>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76" y="-26641"/>
            <a:ext cx="2452836" cy="6884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0"/>
            <a:ext cx="251269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450" y="0"/>
            <a:ext cx="419477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328330"/>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latin typeface="Times New Roman" pitchFamily="18" charset="0"/>
              <a:cs typeface="Times New Roman" pitchFamily="18" charset="0"/>
            </a:endParaRPr>
          </a:p>
        </p:txBody>
      </p:sp>
      <p:sp>
        <p:nvSpPr>
          <p:cNvPr id="3" name="İçerik Yer Tutucusu 2"/>
          <p:cNvSpPr>
            <a:spLocks noGrp="1"/>
          </p:cNvSpPr>
          <p:nvPr>
            <p:ph idx="1"/>
          </p:nvPr>
        </p:nvSpPr>
        <p:spPr/>
        <p:txBody>
          <a:bodyPr/>
          <a:lstStyle/>
          <a:p>
            <a:endParaRPr lang="tr-TR"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429001"/>
            <a:ext cx="44644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32657"/>
            <a:ext cx="4464496"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429000"/>
            <a:ext cx="374441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16" y="332657"/>
            <a:ext cx="3744416" cy="3096343"/>
          </a:xfrm>
          <a:prstGeom prst="rect">
            <a:avLst/>
          </a:prstGeom>
          <a:solidFill>
            <a:schemeClr val="tx1"/>
          </a:solidFill>
          <a:ln>
            <a:noFill/>
          </a:ln>
          <a:effectLst/>
        </p:spPr>
      </p:pic>
      <p:sp>
        <p:nvSpPr>
          <p:cNvPr id="5" name="Metin kutusu 4"/>
          <p:cNvSpPr txBox="1"/>
          <p:nvPr/>
        </p:nvSpPr>
        <p:spPr>
          <a:xfrm>
            <a:off x="2274628" y="3122136"/>
            <a:ext cx="2088232" cy="369332"/>
          </a:xfrm>
          <a:prstGeom prst="rect">
            <a:avLst/>
          </a:prstGeom>
          <a:noFill/>
        </p:spPr>
        <p:txBody>
          <a:bodyPr wrap="square" rtlCol="0">
            <a:spAutoFit/>
          </a:bodyPr>
          <a:lstStyle/>
          <a:p>
            <a:r>
              <a:rPr lang="tr-TR" dirty="0" smtClean="0">
                <a:solidFill>
                  <a:schemeClr val="bg1"/>
                </a:solidFill>
              </a:rPr>
              <a:t>2 AY SONRA</a:t>
            </a:r>
            <a:endParaRPr lang="tr-TR" dirty="0">
              <a:solidFill>
                <a:schemeClr val="bg1"/>
              </a:solidFill>
            </a:endParaRPr>
          </a:p>
        </p:txBody>
      </p:sp>
      <p:sp>
        <p:nvSpPr>
          <p:cNvPr id="6" name="Metin kutusu 5"/>
          <p:cNvSpPr txBox="1"/>
          <p:nvPr/>
        </p:nvSpPr>
        <p:spPr>
          <a:xfrm>
            <a:off x="2339752" y="3091358"/>
            <a:ext cx="1872208" cy="400110"/>
          </a:xfrm>
          <a:prstGeom prst="rect">
            <a:avLst/>
          </a:prstGeom>
          <a:solidFill>
            <a:schemeClr val="tx1"/>
          </a:solidFill>
        </p:spPr>
        <p:txBody>
          <a:bodyPr wrap="square" rtlCol="0">
            <a:spAutoFit/>
          </a:bodyPr>
          <a:lstStyle/>
          <a:p>
            <a:r>
              <a:rPr lang="tr-TR" sz="2000" dirty="0" smtClean="0">
                <a:solidFill>
                  <a:schemeClr val="bg1"/>
                </a:solidFill>
              </a:rPr>
              <a:t>2 AY SONRA</a:t>
            </a:r>
            <a:endParaRPr lang="tr-TR" sz="2000" dirty="0">
              <a:solidFill>
                <a:schemeClr val="bg1"/>
              </a:solidFill>
            </a:endParaRPr>
          </a:p>
        </p:txBody>
      </p:sp>
      <p:sp>
        <p:nvSpPr>
          <p:cNvPr id="7" name="Metin kutusu 6"/>
          <p:cNvSpPr txBox="1"/>
          <p:nvPr/>
        </p:nvSpPr>
        <p:spPr>
          <a:xfrm>
            <a:off x="2517156" y="5692558"/>
            <a:ext cx="1502196" cy="369332"/>
          </a:xfrm>
          <a:prstGeom prst="rect">
            <a:avLst/>
          </a:prstGeom>
          <a:solidFill>
            <a:schemeClr val="bg1"/>
          </a:solidFill>
        </p:spPr>
        <p:txBody>
          <a:bodyPr wrap="square" rtlCol="0">
            <a:spAutoFit/>
          </a:bodyPr>
          <a:lstStyle/>
          <a:p>
            <a:endParaRPr lang="tr-TR" dirty="0"/>
          </a:p>
        </p:txBody>
      </p:sp>
      <p:pic>
        <p:nvPicPr>
          <p:cNvPr id="604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1332" y="5700627"/>
            <a:ext cx="2055787"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5780" y="3005648"/>
            <a:ext cx="18716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Metin kutusu 9"/>
          <p:cNvSpPr txBox="1"/>
          <p:nvPr/>
        </p:nvSpPr>
        <p:spPr>
          <a:xfrm>
            <a:off x="6660231" y="5733256"/>
            <a:ext cx="1782763" cy="369332"/>
          </a:xfrm>
          <a:prstGeom prst="rect">
            <a:avLst/>
          </a:prstGeom>
          <a:noFill/>
        </p:spPr>
        <p:txBody>
          <a:bodyPr wrap="square" rtlCol="0">
            <a:spAutoFit/>
          </a:bodyPr>
          <a:lstStyle/>
          <a:p>
            <a:r>
              <a:rPr lang="tr-TR" dirty="0" smtClean="0"/>
              <a:t>1 YIL 5 AY SONRA</a:t>
            </a:r>
            <a:endParaRPr lang="tr-TR" dirty="0"/>
          </a:p>
        </p:txBody>
      </p:sp>
      <p:sp>
        <p:nvSpPr>
          <p:cNvPr id="11" name="Metin kutusu 10"/>
          <p:cNvSpPr txBox="1"/>
          <p:nvPr/>
        </p:nvSpPr>
        <p:spPr>
          <a:xfrm>
            <a:off x="6804248" y="3003584"/>
            <a:ext cx="1440160" cy="369332"/>
          </a:xfrm>
          <a:prstGeom prst="rect">
            <a:avLst/>
          </a:prstGeom>
          <a:noFill/>
        </p:spPr>
        <p:txBody>
          <a:bodyPr wrap="square" rtlCol="0">
            <a:spAutoFit/>
          </a:bodyPr>
          <a:lstStyle/>
          <a:p>
            <a:r>
              <a:rPr lang="tr-TR" dirty="0" smtClean="0"/>
              <a:t>3 AY SONRA</a:t>
            </a:r>
            <a:endParaRPr lang="tr-TR" dirty="0"/>
          </a:p>
        </p:txBody>
      </p:sp>
      <p:sp>
        <p:nvSpPr>
          <p:cNvPr id="12" name="Metin kutusu 11"/>
          <p:cNvSpPr txBox="1"/>
          <p:nvPr/>
        </p:nvSpPr>
        <p:spPr>
          <a:xfrm>
            <a:off x="2349724" y="5740482"/>
            <a:ext cx="1862236" cy="369332"/>
          </a:xfrm>
          <a:prstGeom prst="rect">
            <a:avLst/>
          </a:prstGeom>
          <a:noFill/>
        </p:spPr>
        <p:txBody>
          <a:bodyPr wrap="square" rtlCol="0">
            <a:spAutoFit/>
          </a:bodyPr>
          <a:lstStyle/>
          <a:p>
            <a:r>
              <a:rPr lang="tr-TR" dirty="0" smtClean="0"/>
              <a:t>3 YIL 5 AY SONRA</a:t>
            </a:r>
            <a:endParaRPr lang="tr-TR" dirty="0"/>
          </a:p>
        </p:txBody>
      </p:sp>
    </p:spTree>
    <p:extLst>
      <p:ext uri="{BB962C8B-B14F-4D97-AF65-F5344CB8AC3E}">
        <p14:creationId xmlns:p14="http://schemas.microsoft.com/office/powerpoint/2010/main" val="48464056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44824"/>
            <a:ext cx="8229600" cy="4525963"/>
          </a:xfrm>
        </p:spPr>
        <p:txBody>
          <a:bodyPr>
            <a:normAutofit/>
          </a:bodyPr>
          <a:lstStyle/>
          <a:p>
            <a:pPr marL="0" indent="0" algn="ctr">
              <a:buNone/>
            </a:pPr>
            <a:r>
              <a:rPr lang="tr-TR" sz="6000" b="1" dirty="0" smtClean="0">
                <a:solidFill>
                  <a:srgbClr val="FF0000"/>
                </a:solidFill>
                <a:latin typeface="Times New Roman" pitchFamily="18" charset="0"/>
                <a:cs typeface="Times New Roman" pitchFamily="18" charset="0"/>
              </a:rPr>
              <a:t>İNSANLAR NEDEN BAĞIMLI OLURLAR?</a:t>
            </a:r>
            <a:endParaRPr lang="tr-TR"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8424689"/>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57200" y="188913"/>
            <a:ext cx="8229600" cy="1143000"/>
          </a:xfrm>
        </p:spPr>
        <p:txBody>
          <a:bodyPr>
            <a:normAutofit fontScale="90000"/>
          </a:bodyPr>
          <a:lstStyle/>
          <a:p>
            <a:r>
              <a:rPr lang="tr-TR" sz="3600" b="1" dirty="0" smtClean="0">
                <a:solidFill>
                  <a:srgbClr val="FF0000"/>
                </a:solidFill>
              </a:rPr>
              <a:t>BU MADDELERİ KONTROL EDEBİLECEKLERİNİ ZANNEDERLER!</a:t>
            </a:r>
            <a:endParaRPr lang="tr-TR" sz="3600" b="1" dirty="0">
              <a:solidFill>
                <a:srgbClr val="FF0000"/>
              </a:solidFill>
            </a:endParaRPr>
          </a:p>
        </p:txBody>
      </p:sp>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b="10728"/>
          <a:stretch>
            <a:fillRect/>
          </a:stretch>
        </p:blipFill>
        <p:spPr bwMode="auto">
          <a:xfrm>
            <a:off x="152127" y="1563686"/>
            <a:ext cx="88931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90" name="Rectangle 6"/>
          <p:cNvSpPr>
            <a:spLocks noChangeArrowheads="1"/>
          </p:cNvSpPr>
          <p:nvPr/>
        </p:nvSpPr>
        <p:spPr bwMode="auto">
          <a:xfrm>
            <a:off x="323528" y="5713411"/>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3600" b="1" dirty="0">
                <a:solidFill>
                  <a:schemeClr val="tx2"/>
                </a:solidFill>
              </a:rPr>
              <a:t>Halbuki bu maddeleri kontrol etmek mümkün </a:t>
            </a:r>
            <a:r>
              <a:rPr lang="tr-TR" sz="3600" b="1" dirty="0" smtClean="0">
                <a:solidFill>
                  <a:schemeClr val="tx2"/>
                </a:solidFill>
              </a:rPr>
              <a:t>değildir!</a:t>
            </a:r>
            <a:endParaRPr lang="tr-TR" sz="3600" b="1" dirty="0">
              <a:solidFill>
                <a:schemeClr val="tx2"/>
              </a:solidFill>
            </a:endParaRPr>
          </a:p>
        </p:txBody>
      </p:sp>
    </p:spTree>
    <p:extLst>
      <p:ext uri="{BB962C8B-B14F-4D97-AF65-F5344CB8AC3E}">
        <p14:creationId xmlns:p14="http://schemas.microsoft.com/office/powerpoint/2010/main" val="1489182031"/>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fontScale="90000"/>
          </a:bodyPr>
          <a:lstStyle/>
          <a:p>
            <a:pPr eaLnBrk="1" hangingPunct="1"/>
            <a:r>
              <a:rPr lang="tr-TR" smtClean="0">
                <a:solidFill>
                  <a:schemeClr val="tx1"/>
                </a:solidFill>
              </a:rPr>
              <a:t>Bazı insanlar her şeyi merak ederler…</a:t>
            </a:r>
          </a:p>
        </p:txBody>
      </p:sp>
      <p:sp>
        <p:nvSpPr>
          <p:cNvPr id="28676" name="Rectangle 3"/>
          <p:cNvSpPr>
            <a:spLocks noChangeArrowheads="1"/>
          </p:cNvSpPr>
          <p:nvPr/>
        </p:nvSpPr>
        <p:spPr bwMode="auto">
          <a:xfrm>
            <a:off x="250825" y="5381625"/>
            <a:ext cx="856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tr-TR" sz="3200" b="1">
                <a:solidFill>
                  <a:srgbClr val="FF0000"/>
                </a:solidFill>
              </a:rPr>
              <a:t>Merak, her zaman iyi değildir…</a:t>
            </a:r>
          </a:p>
        </p:txBody>
      </p:sp>
      <p:pic>
        <p:nvPicPr>
          <p:cNvPr id="28677" name="Picture 7" descr="Resim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38338" y="1773238"/>
            <a:ext cx="4865687" cy="3740150"/>
          </a:xfrm>
          <a:noFill/>
        </p:spPr>
      </p:pic>
    </p:spTree>
    <p:extLst>
      <p:ext uri="{BB962C8B-B14F-4D97-AF65-F5344CB8AC3E}">
        <p14:creationId xmlns:p14="http://schemas.microsoft.com/office/powerpoint/2010/main" val="4042652093"/>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88913"/>
            <a:ext cx="8229600" cy="1143000"/>
          </a:xfrm>
        </p:spPr>
        <p:txBody>
          <a:bodyPr>
            <a:normAutofit fontScale="90000"/>
          </a:bodyPr>
          <a:lstStyle/>
          <a:p>
            <a:r>
              <a:rPr lang="tr-TR" sz="3600" b="1" dirty="0" smtClean="0">
                <a:solidFill>
                  <a:srgbClr val="FF0000"/>
                </a:solidFill>
                <a:latin typeface="Times New Roman" pitchFamily="18" charset="0"/>
                <a:cs typeface="Times New Roman" pitchFamily="18" charset="0"/>
              </a:rPr>
              <a:t>ARKADAŞLARINA “HAYIR” DİYEMEZLER!</a:t>
            </a:r>
            <a:endParaRPr lang="tr-TR" sz="3600" b="1" dirty="0">
              <a:solidFill>
                <a:srgbClr val="FF0000"/>
              </a:solidFill>
              <a:latin typeface="Times New Roman" pitchFamily="18" charset="0"/>
              <a:cs typeface="Times New Roman" pitchFamily="18" charset="0"/>
            </a:endParaRPr>
          </a:p>
        </p:txBody>
      </p:sp>
      <p:sp>
        <p:nvSpPr>
          <p:cNvPr id="46083" name="Rectangle 3"/>
          <p:cNvSpPr>
            <a:spLocks noChangeArrowheads="1"/>
          </p:cNvSpPr>
          <p:nvPr/>
        </p:nvSpPr>
        <p:spPr bwMode="auto">
          <a:xfrm>
            <a:off x="468313" y="54546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tr-TR" sz="3600" b="1" dirty="0">
                <a:solidFill>
                  <a:schemeClr val="tx2"/>
                </a:solidFill>
              </a:rPr>
              <a:t>Önce kendimizi düşünmemiz lazım!</a:t>
            </a:r>
          </a:p>
        </p:txBody>
      </p:sp>
      <p:pic>
        <p:nvPicPr>
          <p:cNvPr id="46085" name="Picture 5" descr="kul0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484784"/>
            <a:ext cx="5224462" cy="4107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30117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260350"/>
            <a:ext cx="8229600" cy="1143000"/>
          </a:xfrm>
        </p:spPr>
        <p:txBody>
          <a:bodyPr>
            <a:noAutofit/>
          </a:bodyPr>
          <a:lstStyle/>
          <a:p>
            <a:pPr eaLnBrk="1" hangingPunct="1"/>
            <a:r>
              <a:rPr lang="tr-TR" sz="3600" b="1" dirty="0" smtClean="0">
                <a:solidFill>
                  <a:srgbClr val="FF0000"/>
                </a:solidFill>
                <a:latin typeface="Times New Roman" pitchFamily="18" charset="0"/>
                <a:cs typeface="Times New Roman" pitchFamily="18" charset="0"/>
              </a:rPr>
              <a:t>ARKADAŞLARI NE YAPARLARSA ONU YAPARLAR!</a:t>
            </a:r>
          </a:p>
        </p:txBody>
      </p:sp>
      <p:sp>
        <p:nvSpPr>
          <p:cNvPr id="36868" name="Rectangle 3"/>
          <p:cNvSpPr>
            <a:spLocks noChangeArrowheads="1"/>
          </p:cNvSpPr>
          <p:nvPr/>
        </p:nvSpPr>
        <p:spPr bwMode="auto">
          <a:xfrm>
            <a:off x="1187450" y="5734050"/>
            <a:ext cx="74882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tr-TR" sz="3600" b="1" dirty="0">
                <a:solidFill>
                  <a:schemeClr val="accent1">
                    <a:lumMod val="75000"/>
                  </a:schemeClr>
                </a:solidFill>
              </a:rPr>
              <a:t>Halbuki bizler koyun </a:t>
            </a:r>
            <a:r>
              <a:rPr lang="tr-TR" sz="3600" b="1" dirty="0" smtClean="0">
                <a:solidFill>
                  <a:schemeClr val="accent1">
                    <a:lumMod val="75000"/>
                  </a:schemeClr>
                </a:solidFill>
              </a:rPr>
              <a:t>değiliz!</a:t>
            </a:r>
            <a:endParaRPr lang="tr-TR" sz="3600" b="1" dirty="0">
              <a:solidFill>
                <a:schemeClr val="accent1">
                  <a:lumMod val="75000"/>
                </a:schemeClr>
              </a:solidFill>
            </a:endParaRPr>
          </a:p>
        </p:txBody>
      </p:sp>
      <p:pic>
        <p:nvPicPr>
          <p:cNvPr id="36869" name="Picture 5" descr="koy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1628775"/>
            <a:ext cx="554513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511562"/>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35719" y="260648"/>
            <a:ext cx="9144000" cy="1143000"/>
          </a:xfrm>
        </p:spPr>
        <p:txBody>
          <a:bodyPr>
            <a:noAutofit/>
          </a:bodyPr>
          <a:lstStyle/>
          <a:p>
            <a:pPr eaLnBrk="1" hangingPunct="1"/>
            <a:r>
              <a:rPr lang="tr-TR" sz="3200" b="1" dirty="0" smtClean="0">
                <a:solidFill>
                  <a:srgbClr val="FF0000"/>
                </a:solidFill>
                <a:latin typeface="Times New Roman" pitchFamily="18" charset="0"/>
                <a:cs typeface="Times New Roman" pitchFamily="18" charset="0"/>
              </a:rPr>
              <a:t>BAZI İNSANLAR FARKLI GÖZÜKMEK İÇİN UYUŞTURUCU VEYA UYARICI KULLANIRLAR!</a:t>
            </a:r>
          </a:p>
        </p:txBody>
      </p:sp>
      <p:sp>
        <p:nvSpPr>
          <p:cNvPr id="38916" name="Rectangle 3"/>
          <p:cNvSpPr>
            <a:spLocks noChangeArrowheads="1"/>
          </p:cNvSpPr>
          <p:nvPr/>
        </p:nvSpPr>
        <p:spPr bwMode="auto">
          <a:xfrm>
            <a:off x="250825" y="5310188"/>
            <a:ext cx="8569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r>
              <a:rPr lang="tr-TR" sz="3200" b="1" dirty="0" smtClean="0">
                <a:solidFill>
                  <a:srgbClr val="FF0000"/>
                </a:solidFill>
              </a:rPr>
              <a:t>Sonunda gerçekten farklı olurlar!</a:t>
            </a:r>
          </a:p>
        </p:txBody>
      </p:sp>
      <p:pic>
        <p:nvPicPr>
          <p:cNvPr id="38917" name="Picture 6"/>
          <p:cNvPicPr>
            <a:picLocks noChangeAspect="1" noChangeArrowheads="1"/>
          </p:cNvPicPr>
          <p:nvPr/>
        </p:nvPicPr>
        <p:blipFill>
          <a:blip r:embed="rId2">
            <a:extLst>
              <a:ext uri="{28A0092B-C50C-407E-A947-70E740481C1C}">
                <a14:useLocalDpi xmlns:a14="http://schemas.microsoft.com/office/drawing/2010/main" val="0"/>
              </a:ext>
            </a:extLst>
          </a:blip>
          <a:srcRect t="21457" b="8897"/>
          <a:stretch>
            <a:fillRect/>
          </a:stretch>
        </p:blipFill>
        <p:spPr bwMode="auto">
          <a:xfrm>
            <a:off x="755650" y="1600200"/>
            <a:ext cx="7704138"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684028"/>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lstStyle/>
          <a:p>
            <a:r>
              <a:rPr lang="tr-TR" b="1" dirty="0" smtClean="0">
                <a:solidFill>
                  <a:srgbClr val="FF0000"/>
                </a:solidFill>
                <a:latin typeface="Times New Roman" pitchFamily="18" charset="0"/>
                <a:cs typeface="Times New Roman" pitchFamily="18" charset="0"/>
              </a:rPr>
              <a:t>BAĞIMLILIĞIN EVRELERİ</a:t>
            </a:r>
            <a:endParaRPr lang="tr-TR"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a:xfrm>
            <a:off x="457200" y="1196752"/>
            <a:ext cx="8229600" cy="5544616"/>
          </a:xfrm>
        </p:spPr>
        <p:txBody>
          <a:bodyPr>
            <a:normAutofit fontScale="55000" lnSpcReduction="20000"/>
          </a:bodyPr>
          <a:lstStyle/>
          <a:p>
            <a:pPr marL="0" indent="0">
              <a:lnSpc>
                <a:spcPct val="160000"/>
              </a:lnSpc>
              <a:buNone/>
            </a:pPr>
            <a:r>
              <a:rPr lang="tr-TR" sz="3600" dirty="0">
                <a:latin typeface="Times New Roman" pitchFamily="18" charset="0"/>
                <a:cs typeface="Times New Roman" pitchFamily="18" charset="0"/>
              </a:rPr>
              <a:t>          </a:t>
            </a:r>
            <a:r>
              <a:rPr lang="tr-TR" sz="3600" dirty="0" smtClean="0">
                <a:latin typeface="Times New Roman" pitchFamily="18" charset="0"/>
                <a:cs typeface="Times New Roman" pitchFamily="18" charset="0"/>
              </a:rPr>
              <a:t> Belki kullanabilirim.</a:t>
            </a:r>
          </a:p>
          <a:p>
            <a:pPr marL="0" indent="0">
              <a:lnSpc>
                <a:spcPct val="160000"/>
              </a:lnSpc>
              <a:buNone/>
            </a:pPr>
            <a:r>
              <a:rPr lang="tr-TR" sz="3600" dirty="0">
                <a:latin typeface="Times New Roman" pitchFamily="18" charset="0"/>
                <a:cs typeface="Times New Roman" pitchFamily="18" charset="0"/>
              </a:rPr>
              <a:t>           Merak ediyorum ama denemeye </a:t>
            </a:r>
            <a:r>
              <a:rPr lang="tr-TR" sz="3600" dirty="0" smtClean="0">
                <a:latin typeface="Times New Roman" pitchFamily="18" charset="0"/>
                <a:cs typeface="Times New Roman" pitchFamily="18" charset="0"/>
              </a:rPr>
              <a:t>korkuyorum.</a:t>
            </a:r>
          </a:p>
          <a:p>
            <a:pPr marL="0" indent="0">
              <a:lnSpc>
                <a:spcPct val="160000"/>
              </a:lnSpc>
              <a:buNone/>
            </a:pPr>
            <a:r>
              <a:rPr lang="tr-TR" sz="3600" dirty="0" smtClean="0">
                <a:latin typeface="Times New Roman" pitchFamily="18" charset="0"/>
                <a:cs typeface="Times New Roman" pitchFamily="18" charset="0"/>
              </a:rPr>
              <a:t>           </a:t>
            </a:r>
            <a:r>
              <a:rPr lang="de-DE" sz="3600" b="1" dirty="0" err="1">
                <a:solidFill>
                  <a:srgbClr val="FF0000"/>
                </a:solidFill>
                <a:latin typeface="Times New Roman" pitchFamily="18" charset="0"/>
                <a:cs typeface="Times New Roman" pitchFamily="18" charset="0"/>
              </a:rPr>
              <a:t>Bir</a:t>
            </a:r>
            <a:r>
              <a:rPr lang="de-DE" sz="3600" b="1" dirty="0">
                <a:solidFill>
                  <a:srgbClr val="FF0000"/>
                </a:solidFill>
                <a:latin typeface="Times New Roman" pitchFamily="18" charset="0"/>
                <a:cs typeface="Times New Roman" pitchFamily="18" charset="0"/>
              </a:rPr>
              <a:t> </a:t>
            </a:r>
            <a:r>
              <a:rPr lang="de-DE" sz="3600" b="1" dirty="0" err="1">
                <a:solidFill>
                  <a:srgbClr val="FF0000"/>
                </a:solidFill>
                <a:latin typeface="Times New Roman" pitchFamily="18" charset="0"/>
                <a:cs typeface="Times New Roman" pitchFamily="18" charset="0"/>
              </a:rPr>
              <a:t>kereden</a:t>
            </a:r>
            <a:r>
              <a:rPr lang="de-DE" sz="3600" b="1" dirty="0">
                <a:solidFill>
                  <a:srgbClr val="FF0000"/>
                </a:solidFill>
                <a:latin typeface="Times New Roman" pitchFamily="18" charset="0"/>
                <a:cs typeface="Times New Roman" pitchFamily="18" charset="0"/>
              </a:rPr>
              <a:t> </a:t>
            </a:r>
            <a:r>
              <a:rPr lang="de-DE" sz="3600" b="1" dirty="0" err="1">
                <a:solidFill>
                  <a:srgbClr val="FF0000"/>
                </a:solidFill>
                <a:latin typeface="Times New Roman" pitchFamily="18" charset="0"/>
                <a:cs typeface="Times New Roman" pitchFamily="18" charset="0"/>
              </a:rPr>
              <a:t>bir</a:t>
            </a:r>
            <a:r>
              <a:rPr lang="de-DE" sz="3600" b="1" dirty="0">
                <a:solidFill>
                  <a:srgbClr val="FF0000"/>
                </a:solidFill>
                <a:latin typeface="Times New Roman" pitchFamily="18" charset="0"/>
                <a:cs typeface="Times New Roman" pitchFamily="18" charset="0"/>
              </a:rPr>
              <a:t> </a:t>
            </a:r>
            <a:r>
              <a:rPr lang="de-DE" sz="3600" b="1" dirty="0" err="1">
                <a:solidFill>
                  <a:srgbClr val="FF0000"/>
                </a:solidFill>
                <a:latin typeface="Times New Roman" pitchFamily="18" charset="0"/>
                <a:cs typeface="Times New Roman" pitchFamily="18" charset="0"/>
              </a:rPr>
              <a:t>şey</a:t>
            </a:r>
            <a:r>
              <a:rPr lang="de-DE" sz="3600" b="1" dirty="0">
                <a:solidFill>
                  <a:srgbClr val="FF0000"/>
                </a:solidFill>
                <a:latin typeface="Times New Roman" pitchFamily="18" charset="0"/>
                <a:cs typeface="Times New Roman" pitchFamily="18" charset="0"/>
              </a:rPr>
              <a:t> </a:t>
            </a:r>
            <a:r>
              <a:rPr lang="de-DE" sz="3600" b="1" dirty="0" err="1" smtClean="0">
                <a:solidFill>
                  <a:srgbClr val="FF0000"/>
                </a:solidFill>
                <a:latin typeface="Times New Roman" pitchFamily="18" charset="0"/>
                <a:cs typeface="Times New Roman" pitchFamily="18" charset="0"/>
              </a:rPr>
              <a:t>olmaz</a:t>
            </a:r>
            <a:r>
              <a:rPr lang="tr-TR" sz="3600" b="1" dirty="0" smtClean="0">
                <a:solidFill>
                  <a:srgbClr val="FF0000"/>
                </a:solidFill>
                <a:latin typeface="Times New Roman" pitchFamily="18" charset="0"/>
                <a:cs typeface="Times New Roman" pitchFamily="18" charset="0"/>
              </a:rPr>
              <a:t>!</a:t>
            </a:r>
          </a:p>
          <a:p>
            <a:pPr marL="0" indent="0">
              <a:lnSpc>
                <a:spcPct val="160000"/>
              </a:lnSpc>
              <a:buNone/>
            </a:pPr>
            <a:r>
              <a:rPr lang="tr-TR" sz="3600" dirty="0" smtClean="0">
                <a:latin typeface="Times New Roman" pitchFamily="18" charset="0"/>
                <a:cs typeface="Times New Roman" pitchFamily="18" charset="0"/>
              </a:rPr>
              <a:t>            Ben </a:t>
            </a:r>
            <a:r>
              <a:rPr lang="tr-TR" sz="3600" dirty="0">
                <a:latin typeface="Times New Roman" pitchFamily="18" charset="0"/>
                <a:cs typeface="Times New Roman" pitchFamily="18" charset="0"/>
              </a:rPr>
              <a:t>bağımlı </a:t>
            </a:r>
            <a:r>
              <a:rPr lang="tr-TR" sz="3600" dirty="0" smtClean="0">
                <a:latin typeface="Times New Roman" pitchFamily="18" charset="0"/>
                <a:cs typeface="Times New Roman" pitchFamily="18" charset="0"/>
              </a:rPr>
              <a:t>olmam!</a:t>
            </a:r>
            <a:endParaRPr lang="tr-TR" sz="3600" dirty="0">
              <a:latin typeface="Times New Roman" pitchFamily="18" charset="0"/>
              <a:cs typeface="Times New Roman" pitchFamily="18" charset="0"/>
            </a:endParaRPr>
          </a:p>
          <a:p>
            <a:pPr marL="0" indent="0">
              <a:lnSpc>
                <a:spcPct val="160000"/>
              </a:lnSpc>
              <a:buNone/>
            </a:pPr>
            <a:r>
              <a:rPr lang="tr-TR" sz="3600" dirty="0" smtClean="0">
                <a:latin typeface="Times New Roman" pitchFamily="18" charset="0"/>
                <a:cs typeface="Times New Roman" pitchFamily="18" charset="0"/>
              </a:rPr>
              <a:t>           İstersem bırakırım.</a:t>
            </a:r>
            <a:endParaRPr lang="tr-TR" sz="3600" dirty="0">
              <a:latin typeface="Times New Roman" pitchFamily="18" charset="0"/>
              <a:cs typeface="Times New Roman" pitchFamily="18" charset="0"/>
            </a:endParaRPr>
          </a:p>
          <a:p>
            <a:pPr marL="0" indent="0">
              <a:lnSpc>
                <a:spcPct val="160000"/>
              </a:lnSpc>
              <a:buNone/>
            </a:pPr>
            <a:r>
              <a:rPr lang="tr-TR" sz="3600" dirty="0" smtClean="0">
                <a:latin typeface="Times New Roman" pitchFamily="18" charset="0"/>
                <a:cs typeface="Times New Roman" pitchFamily="18" charset="0"/>
              </a:rPr>
              <a:t>           Bu </a:t>
            </a:r>
            <a:r>
              <a:rPr lang="tr-TR" sz="3600" dirty="0">
                <a:latin typeface="Times New Roman" pitchFamily="18" charset="0"/>
                <a:cs typeface="Times New Roman" pitchFamily="18" charset="0"/>
              </a:rPr>
              <a:t>meret bırakılmaz </a:t>
            </a:r>
            <a:r>
              <a:rPr lang="tr-TR" sz="3600" dirty="0" smtClean="0">
                <a:latin typeface="Times New Roman" pitchFamily="18" charset="0"/>
                <a:cs typeface="Times New Roman" pitchFamily="18" charset="0"/>
              </a:rPr>
              <a:t>ki!</a:t>
            </a:r>
            <a:endParaRPr lang="tr-TR" sz="3600" dirty="0">
              <a:latin typeface="Times New Roman" pitchFamily="18" charset="0"/>
              <a:cs typeface="Times New Roman" pitchFamily="18" charset="0"/>
            </a:endParaRPr>
          </a:p>
          <a:p>
            <a:pPr marL="0" indent="0">
              <a:lnSpc>
                <a:spcPct val="160000"/>
              </a:lnSpc>
              <a:buNone/>
            </a:pPr>
            <a:r>
              <a:rPr lang="tr-TR" sz="3600" dirty="0" smtClean="0">
                <a:latin typeface="Times New Roman" pitchFamily="18" charset="0"/>
                <a:cs typeface="Times New Roman" pitchFamily="18" charset="0"/>
              </a:rPr>
              <a:t>           Bırakmak zorundayım!</a:t>
            </a:r>
            <a:endParaRPr lang="tr-TR" sz="3600" dirty="0">
              <a:latin typeface="Times New Roman" pitchFamily="18" charset="0"/>
              <a:cs typeface="Times New Roman" pitchFamily="18" charset="0"/>
            </a:endParaRPr>
          </a:p>
          <a:p>
            <a:pPr marL="0" indent="0">
              <a:lnSpc>
                <a:spcPct val="160000"/>
              </a:lnSpc>
              <a:buNone/>
            </a:pPr>
            <a:r>
              <a:rPr lang="tr-TR" sz="3600" dirty="0" smtClean="0">
                <a:latin typeface="Times New Roman" pitchFamily="18" charset="0"/>
                <a:cs typeface="Times New Roman" pitchFamily="18" charset="0"/>
              </a:rPr>
              <a:t>           Artık bırakacağım!</a:t>
            </a:r>
            <a:endParaRPr lang="tr-TR" sz="3600" dirty="0">
              <a:latin typeface="Times New Roman" pitchFamily="18" charset="0"/>
              <a:cs typeface="Times New Roman" pitchFamily="18" charset="0"/>
            </a:endParaRPr>
          </a:p>
          <a:p>
            <a:pPr marL="0" indent="0">
              <a:lnSpc>
                <a:spcPct val="160000"/>
              </a:lnSpc>
              <a:buNone/>
            </a:pPr>
            <a:r>
              <a:rPr lang="tr-TR" sz="3600" dirty="0" smtClean="0">
                <a:latin typeface="Times New Roman" pitchFamily="18" charset="0"/>
                <a:cs typeface="Times New Roman" pitchFamily="18" charset="0"/>
              </a:rPr>
              <a:t>           </a:t>
            </a:r>
            <a:r>
              <a:rPr lang="tr-TR" sz="3600" b="1" dirty="0" smtClean="0">
                <a:solidFill>
                  <a:srgbClr val="FF0000"/>
                </a:solidFill>
                <a:latin typeface="Times New Roman" pitchFamily="18" charset="0"/>
                <a:cs typeface="Times New Roman" pitchFamily="18" charset="0"/>
              </a:rPr>
              <a:t>Bıraktım </a:t>
            </a:r>
            <a:r>
              <a:rPr lang="tr-TR" sz="3600" b="1" dirty="0">
                <a:solidFill>
                  <a:srgbClr val="FF0000"/>
                </a:solidFill>
                <a:latin typeface="Times New Roman" pitchFamily="18" charset="0"/>
                <a:cs typeface="Times New Roman" pitchFamily="18" charset="0"/>
              </a:rPr>
              <a:t>bir daha </a:t>
            </a:r>
            <a:r>
              <a:rPr lang="tr-TR" sz="3600" b="1" dirty="0" smtClean="0">
                <a:solidFill>
                  <a:srgbClr val="FF0000"/>
                </a:solidFill>
                <a:latin typeface="Times New Roman" pitchFamily="18" charset="0"/>
                <a:cs typeface="Times New Roman" pitchFamily="18" charset="0"/>
              </a:rPr>
              <a:t>başlamam!</a:t>
            </a:r>
            <a:endParaRPr lang="tr-TR" sz="3600" b="1" dirty="0">
              <a:solidFill>
                <a:srgbClr val="FF0000"/>
              </a:solidFill>
              <a:latin typeface="Times New Roman" pitchFamily="18" charset="0"/>
              <a:cs typeface="Times New Roman" pitchFamily="18" charset="0"/>
            </a:endParaRPr>
          </a:p>
          <a:p>
            <a:pPr marL="0" indent="0">
              <a:buNone/>
            </a:pPr>
            <a:endParaRPr lang="de-DE" sz="1800" dirty="0">
              <a:latin typeface="Times New Roman" pitchFamily="18" charset="0"/>
              <a:cs typeface="Times New Roman" pitchFamily="18" charset="0"/>
            </a:endParaRPr>
          </a:p>
          <a:p>
            <a:pPr marL="0" indent="0">
              <a:buNone/>
            </a:pPr>
            <a:endParaRPr lang="tr-TR" sz="1800" dirty="0">
              <a:latin typeface="Times New Roman" pitchFamily="18" charset="0"/>
              <a:cs typeface="Times New Roman" pitchFamily="18" charset="0"/>
            </a:endParaRPr>
          </a:p>
          <a:p>
            <a:pPr marL="0" indent="0">
              <a:buNone/>
            </a:pPr>
            <a:endParaRPr lang="tr-TR" sz="1800" dirty="0">
              <a:latin typeface="Times New Roman" pitchFamily="18" charset="0"/>
              <a:cs typeface="Times New Roman" pitchFamily="18" charset="0"/>
            </a:endParaRPr>
          </a:p>
          <a:p>
            <a:pPr marL="0" indent="0">
              <a:buNone/>
            </a:pPr>
            <a:r>
              <a:rPr lang="tr-TR" sz="1800" dirty="0" smtClean="0">
                <a:latin typeface="Times New Roman" pitchFamily="18" charset="0"/>
                <a:cs typeface="Times New Roman" pitchFamily="18" charset="0"/>
              </a:rPr>
              <a:t> </a:t>
            </a:r>
            <a:endParaRPr lang="tr-TR" sz="1800" dirty="0">
              <a:latin typeface="Times New Roman" pitchFamily="18" charset="0"/>
              <a:cs typeface="Times New Roman" pitchFamily="18" charset="0"/>
            </a:endParaRPr>
          </a:p>
        </p:txBody>
      </p:sp>
      <p:sp>
        <p:nvSpPr>
          <p:cNvPr id="5" name="Sağ Ok 4"/>
          <p:cNvSpPr/>
          <p:nvPr/>
        </p:nvSpPr>
        <p:spPr>
          <a:xfrm>
            <a:off x="682393" y="1355404"/>
            <a:ext cx="360040" cy="21602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350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93" y="1879845"/>
            <a:ext cx="390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77" y="2338509"/>
            <a:ext cx="390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65" y="2835225"/>
            <a:ext cx="390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77" y="3266774"/>
            <a:ext cx="390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08" y="3775024"/>
            <a:ext cx="390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06" y="4782519"/>
            <a:ext cx="390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07" y="4257758"/>
            <a:ext cx="390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7"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92" y="5300784"/>
            <a:ext cx="3905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509"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2154482"/>
            <a:ext cx="1646237" cy="350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descr="http://1.bp.blogspot.com/-n0VDn5GrzhQ/TyFeMVYZaCI/AAAAAAAAAK0/FWeN4nHwhks/s1600/Beyin_Resi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1879845"/>
            <a:ext cx="2916237" cy="403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657996"/>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323528" y="2133600"/>
            <a:ext cx="4176464" cy="1143000"/>
          </a:xfrm>
        </p:spPr>
        <p:txBody>
          <a:bodyPr>
            <a:normAutofit fontScale="90000"/>
          </a:bodyPr>
          <a:lstStyle/>
          <a:p>
            <a:pPr eaLnBrk="1" hangingPunct="1"/>
            <a:r>
              <a:rPr lang="tr-TR" sz="4400" b="1" dirty="0" smtClean="0">
                <a:solidFill>
                  <a:schemeClr val="tx1"/>
                </a:solidFill>
                <a:latin typeface="Times New Roman" pitchFamily="18" charset="0"/>
                <a:cs typeface="Times New Roman" pitchFamily="18" charset="0"/>
              </a:rPr>
              <a:t>Kullanmaya devam ederler </a:t>
            </a:r>
            <a:r>
              <a:rPr lang="tr-TR" b="1" dirty="0" smtClean="0">
                <a:latin typeface="Times New Roman" pitchFamily="18" charset="0"/>
                <a:cs typeface="Times New Roman" pitchFamily="18" charset="0"/>
              </a:rPr>
              <a:t>…</a:t>
            </a:r>
            <a:endParaRPr lang="tr-TR" sz="4400" b="1" dirty="0" smtClean="0">
              <a:solidFill>
                <a:schemeClr val="tx1"/>
              </a:solidFill>
              <a:latin typeface="Times New Roman" pitchFamily="18" charset="0"/>
              <a:cs typeface="Times New Roman" pitchFamily="18" charset="0"/>
            </a:endParaRP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476672"/>
            <a:ext cx="4322763" cy="587692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3798" name="Text Box 6"/>
          <p:cNvSpPr txBox="1">
            <a:spLocks noChangeArrowheads="1"/>
          </p:cNvSpPr>
          <p:nvPr/>
        </p:nvSpPr>
        <p:spPr bwMode="auto">
          <a:xfrm>
            <a:off x="323528" y="3717032"/>
            <a:ext cx="40325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tr-TR" sz="2400" b="1" dirty="0"/>
              <a:t>Yoksunluk durumunda burun akıntısı, titreme, terleme, kramplar, panik ve bilinç kaybı meydana gelir.</a:t>
            </a:r>
            <a:endParaRPr lang="tr-TR" b="1" dirty="0"/>
          </a:p>
        </p:txBody>
      </p:sp>
    </p:spTree>
    <p:extLst>
      <p:ext uri="{BB962C8B-B14F-4D97-AF65-F5344CB8AC3E}">
        <p14:creationId xmlns:p14="http://schemas.microsoft.com/office/powerpoint/2010/main" val="3725526625"/>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maggenamsterdam.files.wordpress.com/2015/08/223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718378"/>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367240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16016" y="1904628"/>
            <a:ext cx="3875360" cy="445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611560" y="347172"/>
            <a:ext cx="8136904" cy="1569660"/>
          </a:xfrm>
          <a:prstGeom prst="rect">
            <a:avLst/>
          </a:prstGeom>
          <a:noFill/>
        </p:spPr>
        <p:txBody>
          <a:bodyPr wrap="square" rtlCol="0">
            <a:spAutoFit/>
          </a:bodyPr>
          <a:lstStyle/>
          <a:p>
            <a:pPr algn="ctr"/>
            <a:r>
              <a:rPr lang="tr-TR" sz="3200" dirty="0" smtClean="0">
                <a:latin typeface="Times New Roman" pitchFamily="18" charset="0"/>
                <a:cs typeface="Times New Roman" pitchFamily="18" charset="0"/>
              </a:rPr>
              <a:t>Şarkıcı </a:t>
            </a:r>
            <a:r>
              <a:rPr lang="tr-TR" sz="3200" dirty="0" err="1" smtClean="0">
                <a:latin typeface="Times New Roman" pitchFamily="18" charset="0"/>
                <a:cs typeface="Times New Roman" pitchFamily="18" charset="0"/>
              </a:rPr>
              <a:t>Amy</a:t>
            </a:r>
            <a:r>
              <a:rPr lang="tr-TR" sz="3200" dirty="0" smtClean="0">
                <a:latin typeface="Times New Roman" pitchFamily="18" charset="0"/>
                <a:cs typeface="Times New Roman" pitchFamily="18" charset="0"/>
              </a:rPr>
              <a:t> </a:t>
            </a:r>
            <a:r>
              <a:rPr lang="tr-TR" sz="3200" dirty="0" err="1" smtClean="0">
                <a:latin typeface="Times New Roman" pitchFamily="18" charset="0"/>
                <a:cs typeface="Times New Roman" pitchFamily="18" charset="0"/>
              </a:rPr>
              <a:t>Winehouse</a:t>
            </a:r>
            <a:r>
              <a:rPr lang="tr-TR" sz="3200" dirty="0" smtClean="0">
                <a:latin typeface="Times New Roman" pitchFamily="18" charset="0"/>
                <a:cs typeface="Times New Roman" pitchFamily="18" charset="0"/>
              </a:rPr>
              <a:t>, </a:t>
            </a:r>
            <a:r>
              <a:rPr lang="tr-TR" sz="3200" b="1" dirty="0" smtClean="0">
                <a:solidFill>
                  <a:srgbClr val="FF0000"/>
                </a:solidFill>
                <a:latin typeface="Times New Roman" pitchFamily="18" charset="0"/>
                <a:cs typeface="Times New Roman" pitchFamily="18" charset="0"/>
              </a:rPr>
              <a:t>AŞIRI ALKOL TÜKETİMİNDEN 27 YAŞINDA HAYATINI KAYBETTİ. </a:t>
            </a:r>
            <a:endParaRPr lang="tr-TR"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5513370"/>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1012974"/>
          </a:xfrm>
        </p:spPr>
        <p:txBody>
          <a:bodyPr>
            <a:normAutofit fontScale="90000"/>
          </a:bodyPr>
          <a:lstStyle/>
          <a:p>
            <a:r>
              <a:rPr lang="tr-TR" sz="3100" dirty="0" smtClean="0">
                <a:latin typeface="Times New Roman" pitchFamily="18" charset="0"/>
                <a:cs typeface="Times New Roman" pitchFamily="18" charset="0"/>
              </a:rPr>
              <a:t/>
            </a:r>
            <a:br>
              <a:rPr lang="tr-TR" sz="3100" dirty="0" smtClean="0">
                <a:latin typeface="Times New Roman" pitchFamily="18" charset="0"/>
                <a:cs typeface="Times New Roman" pitchFamily="18" charset="0"/>
              </a:rPr>
            </a:br>
            <a:r>
              <a:rPr lang="tr-TR" sz="3100" dirty="0" smtClean="0">
                <a:latin typeface="Times New Roman" pitchFamily="18" charset="0"/>
                <a:cs typeface="Times New Roman" pitchFamily="18" charset="0"/>
              </a:rPr>
              <a:t>Amerikalı </a:t>
            </a:r>
            <a:r>
              <a:rPr lang="tr-TR" sz="3100" dirty="0">
                <a:latin typeface="Times New Roman" pitchFamily="18" charset="0"/>
                <a:cs typeface="Times New Roman" pitchFamily="18" charset="0"/>
              </a:rPr>
              <a:t>şarkıcı </a:t>
            </a:r>
            <a:r>
              <a:rPr lang="tr-TR" sz="3100" dirty="0" err="1">
                <a:latin typeface="Times New Roman" pitchFamily="18" charset="0"/>
                <a:cs typeface="Times New Roman" pitchFamily="18" charset="0"/>
              </a:rPr>
              <a:t>Whitney</a:t>
            </a:r>
            <a:r>
              <a:rPr lang="tr-TR" sz="3100" dirty="0">
                <a:latin typeface="Times New Roman" pitchFamily="18" charset="0"/>
                <a:cs typeface="Times New Roman" pitchFamily="18" charset="0"/>
              </a:rPr>
              <a:t> Houston 11 Şubat 2012’de </a:t>
            </a:r>
            <a:r>
              <a:rPr lang="tr-TR" sz="3100" b="1" dirty="0" smtClean="0">
                <a:solidFill>
                  <a:srgbClr val="FF0000"/>
                </a:solidFill>
                <a:latin typeface="Times New Roman" pitchFamily="18" charset="0"/>
                <a:cs typeface="Times New Roman" pitchFamily="18" charset="0"/>
              </a:rPr>
              <a:t>MADDE KULLANIMI NEDENİYLE HAYATINI KAYBETTİ</a:t>
            </a:r>
            <a:r>
              <a:rPr lang="tr-TR" b="1" dirty="0" smtClean="0">
                <a:solidFill>
                  <a:srgbClr val="FF0000"/>
                </a:solidFill>
                <a:latin typeface="Times New Roman" pitchFamily="18" charset="0"/>
                <a:cs typeface="Times New Roman" pitchFamily="18" charset="0"/>
              </a:rPr>
              <a:t>.</a:t>
            </a:r>
            <a:r>
              <a:rPr lang="tr-TR" b="1" dirty="0">
                <a:solidFill>
                  <a:srgbClr val="FF0000"/>
                </a:solidFill>
                <a:latin typeface="Times New Roman" pitchFamily="18" charset="0"/>
                <a:cs typeface="Times New Roman" pitchFamily="18" charset="0"/>
              </a:rPr>
              <a:t/>
            </a:r>
            <a:br>
              <a:rPr lang="tr-TR" b="1" dirty="0">
                <a:solidFill>
                  <a:srgbClr val="FF0000"/>
                </a:solidFill>
                <a:latin typeface="Times New Roman" pitchFamily="18" charset="0"/>
                <a:cs typeface="Times New Roman" pitchFamily="18" charset="0"/>
              </a:rPr>
            </a:br>
            <a:endParaRPr lang="tr-TR" b="1" dirty="0">
              <a:solidFill>
                <a:srgbClr val="FF0000"/>
              </a:solidFill>
              <a:latin typeface="Times New Roman" pitchFamily="18" charset="0"/>
              <a:cs typeface="Times New Roman" pitchFamily="18" charset="0"/>
            </a:endParaRPr>
          </a:p>
        </p:txBody>
      </p:sp>
      <p:pic>
        <p:nvPicPr>
          <p:cNvPr id="583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582936"/>
            <a:ext cx="398102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4072481" cy="449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777473"/>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rgbClr val="FF0000"/>
                </a:solidFill>
                <a:latin typeface="Times New Roman" pitchFamily="18" charset="0"/>
                <a:cs typeface="Times New Roman" pitchFamily="18" charset="0"/>
              </a:rPr>
              <a:t>YASAL BOYUT</a:t>
            </a:r>
            <a:endParaRPr lang="tr-TR" b="1" dirty="0">
              <a:solidFill>
                <a:srgbClr val="FF0000"/>
              </a:solidFill>
              <a:latin typeface="Times New Roman" pitchFamily="18" charset="0"/>
              <a:cs typeface="Times New Roman" pitchFamily="18" charset="0"/>
            </a:endParaRPr>
          </a:p>
        </p:txBody>
      </p:sp>
      <p:sp>
        <p:nvSpPr>
          <p:cNvPr id="3" name="İçerik Yer Tutucusu 2"/>
          <p:cNvSpPr>
            <a:spLocks noGrp="1"/>
          </p:cNvSpPr>
          <p:nvPr>
            <p:ph idx="1"/>
          </p:nvPr>
        </p:nvSpPr>
        <p:spPr/>
        <p:txBody>
          <a:bodyPr>
            <a:normAutofit/>
          </a:bodyPr>
          <a:lstStyle/>
          <a:p>
            <a:pPr marL="0" indent="0" algn="ctr">
              <a:buNone/>
            </a:pPr>
            <a:r>
              <a:rPr lang="tr-TR" dirty="0">
                <a:latin typeface="Times New Roman" pitchFamily="18" charset="0"/>
                <a:cs typeface="Times New Roman" pitchFamily="18" charset="0"/>
              </a:rPr>
              <a:t> </a:t>
            </a:r>
            <a:r>
              <a:rPr lang="tr-TR" dirty="0" smtClean="0">
                <a:latin typeface="Times New Roman" pitchFamily="18" charset="0"/>
                <a:cs typeface="Times New Roman" pitchFamily="18" charset="0"/>
              </a:rPr>
              <a:t>  Türk </a:t>
            </a:r>
            <a:r>
              <a:rPr lang="tr-TR" dirty="0">
                <a:latin typeface="Times New Roman" pitchFamily="18" charset="0"/>
                <a:cs typeface="Times New Roman" pitchFamily="18" charset="0"/>
              </a:rPr>
              <a:t>Ceza Kanunu Madde:191/1</a:t>
            </a:r>
          </a:p>
          <a:p>
            <a:pPr marL="0" indent="0" algn="ctr">
              <a:buNone/>
            </a:pPr>
            <a:r>
              <a:rPr lang="tr-TR" dirty="0" smtClean="0">
                <a:latin typeface="Times New Roman" pitchFamily="18" charset="0"/>
                <a:cs typeface="Times New Roman" pitchFamily="18" charset="0"/>
              </a:rPr>
              <a:t>   Kullanmak </a:t>
            </a:r>
            <a:r>
              <a:rPr lang="tr-TR" dirty="0">
                <a:latin typeface="Times New Roman" pitchFamily="18" charset="0"/>
                <a:cs typeface="Times New Roman" pitchFamily="18" charset="0"/>
              </a:rPr>
              <a:t>için uyuşturucu veya uyarıcı madde </a:t>
            </a:r>
            <a:r>
              <a:rPr lang="tr-TR" dirty="0">
                <a:solidFill>
                  <a:srgbClr val="FF0000"/>
                </a:solidFill>
                <a:latin typeface="Times New Roman" pitchFamily="18" charset="0"/>
                <a:cs typeface="Times New Roman" pitchFamily="18" charset="0"/>
              </a:rPr>
              <a:t>satın alan</a:t>
            </a:r>
            <a:r>
              <a:rPr lang="tr-TR" dirty="0">
                <a:latin typeface="Times New Roman" pitchFamily="18" charset="0"/>
                <a:cs typeface="Times New Roman" pitchFamily="18" charset="0"/>
              </a:rPr>
              <a:t>, </a:t>
            </a:r>
            <a:r>
              <a:rPr lang="tr-TR" dirty="0">
                <a:solidFill>
                  <a:srgbClr val="00B050"/>
                </a:solidFill>
                <a:latin typeface="Times New Roman" pitchFamily="18" charset="0"/>
                <a:cs typeface="Times New Roman" pitchFamily="18" charset="0"/>
              </a:rPr>
              <a:t>kabul eden </a:t>
            </a:r>
            <a:r>
              <a:rPr lang="tr-TR" dirty="0">
                <a:latin typeface="Times New Roman" pitchFamily="18" charset="0"/>
                <a:cs typeface="Times New Roman" pitchFamily="18" charset="0"/>
              </a:rPr>
              <a:t>veya </a:t>
            </a:r>
            <a:r>
              <a:rPr lang="tr-TR" dirty="0">
                <a:solidFill>
                  <a:srgbClr val="00B0F0"/>
                </a:solidFill>
                <a:latin typeface="Times New Roman" pitchFamily="18" charset="0"/>
                <a:cs typeface="Times New Roman" pitchFamily="18" charset="0"/>
              </a:rPr>
              <a:t>bulunduran kişi, </a:t>
            </a:r>
          </a:p>
          <a:p>
            <a:pPr marL="0" indent="0" algn="ctr">
              <a:buNone/>
            </a:pPr>
            <a:r>
              <a:rPr lang="tr-TR" sz="4400" b="1" dirty="0" smtClean="0">
                <a:solidFill>
                  <a:srgbClr val="FF0000"/>
                </a:solidFill>
                <a:latin typeface="Times New Roman" pitchFamily="18" charset="0"/>
                <a:cs typeface="Times New Roman" pitchFamily="18" charset="0"/>
              </a:rPr>
              <a:t>İKİ YILDAN BEŞ YILA KADAR HAPİS CEZASI</a:t>
            </a:r>
            <a:r>
              <a:rPr lang="tr-TR" sz="4000" dirty="0" smtClean="0">
                <a:latin typeface="Times New Roman" pitchFamily="18" charset="0"/>
                <a:cs typeface="Times New Roman" pitchFamily="18" charset="0"/>
              </a:rPr>
              <a:t> </a:t>
            </a:r>
            <a:r>
              <a:rPr lang="tr-TR" dirty="0" smtClean="0">
                <a:latin typeface="Times New Roman" pitchFamily="18" charset="0"/>
                <a:cs typeface="Times New Roman" pitchFamily="18" charset="0"/>
              </a:rPr>
              <a:t>İLE CEZALANDIRILIR.</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553850375"/>
      </p:ext>
    </p:extLst>
  </p:cSld>
  <p:clrMapOvr>
    <a:masterClrMapping/>
  </p:clrMapOvr>
  <p:transition spd="slow" advClick="0">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764704"/>
            <a:ext cx="7776864" cy="4525963"/>
          </a:xfrm>
        </p:spPr>
        <p:txBody>
          <a:bodyPr/>
          <a:lstStyle/>
          <a:p>
            <a:pPr marL="0" indent="0" algn="ctr">
              <a:buNone/>
            </a:pPr>
            <a:r>
              <a:rPr lang="tr-TR" dirty="0" smtClean="0">
                <a:latin typeface="Times New Roman" pitchFamily="18" charset="0"/>
                <a:cs typeface="Times New Roman" pitchFamily="18" charset="0"/>
              </a:rPr>
              <a:t>Eğer sigara kullanıyorsanız ve </a:t>
            </a:r>
            <a:r>
              <a:rPr lang="tr-TR" dirty="0">
                <a:latin typeface="Times New Roman" pitchFamily="18" charset="0"/>
                <a:cs typeface="Times New Roman" pitchFamily="18" charset="0"/>
              </a:rPr>
              <a:t>bırakmak </a:t>
            </a:r>
            <a:r>
              <a:rPr lang="tr-TR" dirty="0" smtClean="0">
                <a:latin typeface="Times New Roman" pitchFamily="18" charset="0"/>
                <a:cs typeface="Times New Roman" pitchFamily="18" charset="0"/>
              </a:rPr>
              <a:t>istiyorsanız </a:t>
            </a:r>
            <a:r>
              <a:rPr lang="tr-TR" sz="6000" b="1" dirty="0" smtClean="0">
                <a:solidFill>
                  <a:srgbClr val="FF0000"/>
                </a:solidFill>
                <a:latin typeface="Times New Roman" pitchFamily="18" charset="0"/>
                <a:cs typeface="Times New Roman" pitchFamily="18" charset="0"/>
              </a:rPr>
              <a:t>ALO 171 </a:t>
            </a:r>
            <a:r>
              <a:rPr lang="tr-TR" dirty="0" smtClean="0">
                <a:latin typeface="Times New Roman" pitchFamily="18" charset="0"/>
                <a:cs typeface="Times New Roman" pitchFamily="18" charset="0"/>
              </a:rPr>
              <a:t>Sigara </a:t>
            </a:r>
            <a:r>
              <a:rPr lang="tr-TR" dirty="0">
                <a:latin typeface="Times New Roman" pitchFamily="18" charset="0"/>
                <a:cs typeface="Times New Roman" pitchFamily="18" charset="0"/>
              </a:rPr>
              <a:t>Bırakma ve Danışma Hattını arayabilirsiniz.</a:t>
            </a:r>
          </a:p>
          <a:p>
            <a:endParaRPr lang="tr-TR"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068960"/>
            <a:ext cx="4712939" cy="2850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782228"/>
      </p:ext>
    </p:extLst>
  </p:cSld>
  <p:clrMapOvr>
    <a:masterClrMapping/>
  </p:clrMapOvr>
  <p:transition advClick="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404664"/>
            <a:ext cx="8229600" cy="1143000"/>
          </a:xfrm>
        </p:spPr>
        <p:txBody>
          <a:bodyPr>
            <a:normAutofit/>
          </a:bodyPr>
          <a:lstStyle/>
          <a:p>
            <a:r>
              <a:rPr lang="tr-TR" sz="4000" b="1" i="1" dirty="0">
                <a:solidFill>
                  <a:schemeClr val="accent6">
                    <a:lumMod val="75000"/>
                  </a:schemeClr>
                </a:solidFill>
                <a:latin typeface="Times New Roman" pitchFamily="18" charset="0"/>
                <a:cs typeface="Times New Roman" pitchFamily="18" charset="0"/>
              </a:rPr>
              <a:t>SONUÇ OLARAK;</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255347020"/>
              </p:ext>
            </p:extLst>
          </p:nvPr>
        </p:nvGraphicFramePr>
        <p:xfrm>
          <a:off x="467544" y="1772816"/>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5298" name="Picture 2" descr="https://encrypted-tbn0.gstatic.com/images?q=tbn:ANd9GcRVOZgHhmhG0RUi9NlSATVKwqJYCZ8iv_a-4ykuUz3SFh36dU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424" y="4883100"/>
            <a:ext cx="1584176" cy="1152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049700"/>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BB2E607-BE0B-4F63-9CC3-E12A99E0A6DE}" type="slidenum">
              <a:rPr lang="tr-TR" altLang="tr-TR"/>
              <a:pPr/>
              <a:t>46</a:t>
            </a:fld>
            <a:endParaRPr lang="tr-TR" altLang="tr-TR"/>
          </a:p>
        </p:txBody>
      </p:sp>
      <p:sp>
        <p:nvSpPr>
          <p:cNvPr id="319490" name="Text Box 1026"/>
          <p:cNvSpPr txBox="1">
            <a:spLocks noChangeArrowheads="1"/>
          </p:cNvSpPr>
          <p:nvPr/>
        </p:nvSpPr>
        <p:spPr bwMode="auto">
          <a:xfrm>
            <a:off x="1581151" y="1101969"/>
            <a:ext cx="5363969" cy="66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tr-TR" altLang="tr-TR" sz="3692">
                <a:solidFill>
                  <a:srgbClr val="FFFF66"/>
                </a:solidFill>
                <a:latin typeface="Arial" panose="020B0604020202020204" pitchFamily="34" charset="0"/>
              </a:rPr>
              <a:t>“Hayır” demesini öğrenin</a:t>
            </a:r>
          </a:p>
        </p:txBody>
      </p:sp>
      <p:pic>
        <p:nvPicPr>
          <p:cNvPr id="319491" name="Picture 10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2861" y="2145323"/>
            <a:ext cx="4079631" cy="275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946889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p>
            <a:fld id="{AA1720B8-9723-4FF6-ACB0-6EED8D799261}" type="slidenum">
              <a:rPr lang="tr-TR" altLang="tr-TR"/>
              <a:pPr/>
              <a:t>47</a:t>
            </a:fld>
            <a:endParaRPr lang="tr-TR" altLang="tr-TR"/>
          </a:p>
        </p:txBody>
      </p:sp>
      <p:pic>
        <p:nvPicPr>
          <p:cNvPr id="464914" name="Picture 1042" descr="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10962" y="2233247"/>
            <a:ext cx="3553558" cy="1989992"/>
          </a:xfrm>
          <a:prstGeom prst="rect">
            <a:avLst/>
          </a:prstGeom>
          <a:noFill/>
          <a:extLst>
            <a:ext uri="{909E8E84-426E-40DD-AFC4-6F175D3DCCD1}">
              <a14:hiddenFill xmlns:a14="http://schemas.microsoft.com/office/drawing/2010/main">
                <a:solidFill>
                  <a:srgbClr val="FFFFFF"/>
                </a:solidFill>
              </a14:hiddenFill>
            </a:ext>
          </a:extLst>
        </p:spPr>
      </p:pic>
      <p:sp>
        <p:nvSpPr>
          <p:cNvPr id="464915" name="Text Box 1043"/>
          <p:cNvSpPr txBox="1">
            <a:spLocks noChangeArrowheads="1"/>
          </p:cNvSpPr>
          <p:nvPr/>
        </p:nvSpPr>
        <p:spPr bwMode="auto">
          <a:xfrm>
            <a:off x="1581151" y="1101969"/>
            <a:ext cx="5981700" cy="58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3231">
                <a:solidFill>
                  <a:srgbClr val="FFFF66"/>
                </a:solidFill>
                <a:latin typeface="Comic Sans MS" panose="030F0702030302020204" pitchFamily="66" charset="0"/>
              </a:rPr>
              <a:t>DİNLEDİĞİNİZ İÇİN</a:t>
            </a:r>
          </a:p>
        </p:txBody>
      </p:sp>
      <p:sp>
        <p:nvSpPr>
          <p:cNvPr id="464916" name="Text Box 1044"/>
          <p:cNvSpPr txBox="1">
            <a:spLocks noChangeArrowheads="1"/>
          </p:cNvSpPr>
          <p:nvPr/>
        </p:nvSpPr>
        <p:spPr bwMode="auto">
          <a:xfrm>
            <a:off x="1714500" y="4692162"/>
            <a:ext cx="5981700" cy="589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3231">
                <a:solidFill>
                  <a:srgbClr val="FFFF66"/>
                </a:solidFill>
                <a:latin typeface="Comic Sans MS" panose="030F0702030302020204" pitchFamily="66" charset="0"/>
              </a:rPr>
              <a:t>TEŞEKKÜRLER!!!</a:t>
            </a:r>
          </a:p>
        </p:txBody>
      </p:sp>
    </p:spTree>
    <p:extLst>
      <p:ext uri="{BB962C8B-B14F-4D97-AF65-F5344CB8AC3E}">
        <p14:creationId xmlns:p14="http://schemas.microsoft.com/office/powerpoint/2010/main" val="31077203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postmedya.com/images/haberler/korkunc_tablo_uyusturucu_ve_bonzai_kullanimi_2014_te_patladi_h116105_9c7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2" y="21352"/>
            <a:ext cx="8953500" cy="683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180002"/>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diyarinsesi.org/images/news/diyarbakirda-uyusturucu-kullanimi-meclis-gundeminde-802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72734"/>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analulke.org/wp-content/uploads/2015/06/Uyu%C5%9Fturucu.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8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202539"/>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cerix.com/files/uyusturucu4r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529379"/>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http://www.cagdasses.com/images/posts/201412/10232_620x350.jpg"/>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8964488" cy="6741368"/>
          </a:xfrm>
          <a:prstGeom prst="rect">
            <a:avLst/>
          </a:prstGeom>
          <a:noFill/>
          <a:ln>
            <a:noFill/>
          </a:ln>
        </p:spPr>
      </p:pic>
    </p:spTree>
    <p:extLst>
      <p:ext uri="{BB962C8B-B14F-4D97-AF65-F5344CB8AC3E}">
        <p14:creationId xmlns:p14="http://schemas.microsoft.com/office/powerpoint/2010/main" val="3603045006"/>
      </p:ext>
    </p:extLst>
  </p:cSld>
  <p:clrMapOvr>
    <a:masterClrMapping/>
  </p:clrMapOvr>
  <p:transition advClick="0"/>
</p:sld>
</file>

<file path=ppt/theme/theme1.xml><?xml version="1.0" encoding="utf-8"?>
<a:theme xmlns:a="http://schemas.openxmlformats.org/drawingml/2006/main" name="Ofis Temas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is Temas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is Temas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is Temas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2269</TotalTime>
  <Words>1278</Words>
  <Application>Microsoft Office PowerPoint</Application>
  <PresentationFormat>Ekran Gösterisi (4:3)</PresentationFormat>
  <Paragraphs>175</Paragraphs>
  <Slides>47</Slides>
  <Notes>18</Notes>
  <HiddenSlides>0</HiddenSlides>
  <MMClips>0</MMClips>
  <ScaleCrop>false</ScaleCrop>
  <HeadingPairs>
    <vt:vector size="6" baseType="variant">
      <vt:variant>
        <vt:lpstr>Kullanılan Yazı Tipleri</vt:lpstr>
      </vt:variant>
      <vt:variant>
        <vt:i4>9</vt:i4>
      </vt:variant>
      <vt:variant>
        <vt:lpstr>Tema</vt:lpstr>
      </vt:variant>
      <vt:variant>
        <vt:i4>4</vt:i4>
      </vt:variant>
      <vt:variant>
        <vt:lpstr>Slayt Başlıkları</vt:lpstr>
      </vt:variant>
      <vt:variant>
        <vt:i4>47</vt:i4>
      </vt:variant>
    </vt:vector>
  </HeadingPairs>
  <TitlesOfParts>
    <vt:vector size="60" baseType="lpstr">
      <vt:lpstr>Arial</vt:lpstr>
      <vt:lpstr>Arial Black</vt:lpstr>
      <vt:lpstr>Baskerville Old Face</vt:lpstr>
      <vt:lpstr>Bodoni MT Condensed</vt:lpstr>
      <vt:lpstr>Calibri</vt:lpstr>
      <vt:lpstr>Comic Sans MS</vt:lpstr>
      <vt:lpstr>Georgia</vt:lpstr>
      <vt:lpstr>Times New Roman</vt:lpstr>
      <vt:lpstr>Trebuchet MS</vt:lpstr>
      <vt:lpstr>Ofis Teması</vt:lpstr>
      <vt:lpstr>1_Ofis Teması</vt:lpstr>
      <vt:lpstr>2_Ofis Teması</vt:lpstr>
      <vt:lpstr>3_Ofis Teması</vt:lpstr>
      <vt:lpstr>PowerPoint Sunusu</vt:lpstr>
      <vt:lpstr>MADDE BAĞIMLILIĞI</vt:lpstr>
      <vt:lpstr>Bağımlılık Yapıcı Maddeler Nelerdir?</vt:lpstr>
      <vt:lpstr>PowerPoint Sunusu</vt:lpstr>
      <vt:lpstr>PowerPoint Sunusu</vt:lpstr>
      <vt:lpstr>PowerPoint Sunusu</vt:lpstr>
      <vt:lpstr>PowerPoint Sunusu</vt:lpstr>
      <vt:lpstr>PowerPoint Sunusu</vt:lpstr>
      <vt:lpstr>PowerPoint Sunusu</vt:lpstr>
      <vt:lpstr>PowerPoint Sunusu</vt:lpstr>
      <vt:lpstr>SİGARA</vt:lpstr>
      <vt:lpstr>PowerPoint Sunusu</vt:lpstr>
      <vt:lpstr>SİGARA</vt:lpstr>
      <vt:lpstr>PowerPoint Sunusu</vt:lpstr>
      <vt:lpstr>SİGARA</vt:lpstr>
      <vt:lpstr>PowerPoint Sunusu</vt:lpstr>
      <vt:lpstr>PowerPoint Sunusu</vt:lpstr>
      <vt:lpstr>PowerPoint Sunusu</vt:lpstr>
      <vt:lpstr>PowerPoint Sunusu</vt:lpstr>
      <vt:lpstr>HANGİSİNİ TERCİH EDERSİNİZ?</vt:lpstr>
      <vt:lpstr>ALKOL</vt:lpstr>
      <vt:lpstr>PowerPoint Sunusu</vt:lpstr>
      <vt:lpstr>F. Scott Fitzgerald</vt:lpstr>
      <vt:lpstr>Burçin Bircan (6 Ocak 2004)</vt:lpstr>
      <vt:lpstr>UÇUCU MADDELER</vt:lpstr>
      <vt:lpstr>PowerPoint Sunusu</vt:lpstr>
      <vt:lpstr>DİĞER BAĞIMLILIK YAPICI MADDELER</vt:lpstr>
      <vt:lpstr>PowerPoint Sunusu</vt:lpstr>
      <vt:lpstr>PowerPoint Sunusu</vt:lpstr>
      <vt:lpstr>PowerPoint Sunusu</vt:lpstr>
      <vt:lpstr>PowerPoint Sunusu</vt:lpstr>
      <vt:lpstr>PowerPoint Sunusu</vt:lpstr>
      <vt:lpstr>BU MADDELERİ KONTROL EDEBİLECEKLERİNİ ZANNEDERLER!</vt:lpstr>
      <vt:lpstr>Bazı insanlar her şeyi merak ederler…</vt:lpstr>
      <vt:lpstr>ARKADAŞLARINA “HAYIR” DİYEMEZLER!</vt:lpstr>
      <vt:lpstr>ARKADAŞLARI NE YAPARLARSA ONU YAPARLAR!</vt:lpstr>
      <vt:lpstr>BAZI İNSANLAR FARKLI GÖZÜKMEK İÇİN UYUŞTURUCU VEYA UYARICI KULLANIRLAR!</vt:lpstr>
      <vt:lpstr>BAĞIMLILIĞIN EVRELERİ</vt:lpstr>
      <vt:lpstr>Kullanmaya devam ederler …</vt:lpstr>
      <vt:lpstr>PowerPoint Sunusu</vt:lpstr>
      <vt:lpstr> Amerikalı şarkıcı Whitney Houston 11 Şubat 2012’de MADDE KULLANIMI NEDENİYLE HAYATINI KAYBETTİ. </vt:lpstr>
      <vt:lpstr>YASAL BOYUT</vt:lpstr>
      <vt:lpstr>PowerPoint Sunusu</vt:lpstr>
      <vt:lpstr>SONUÇ OLARAK;</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Bağımlılığın nedenleri ve korunma yolları</dc:title>
  <dc:creator>user</dc:creator>
  <cp:lastModifiedBy>OGRETMEN_1</cp:lastModifiedBy>
  <cp:revision>229</cp:revision>
  <dcterms:created xsi:type="dcterms:W3CDTF">2010-10-14T17:45:17Z</dcterms:created>
  <dcterms:modified xsi:type="dcterms:W3CDTF">2016-03-18T12:09:52Z</dcterms:modified>
</cp:coreProperties>
</file>