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96"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15.10.2021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15.10.2021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42910" y="2428868"/>
            <a:ext cx="7944483" cy="2585323"/>
          </a:xfrm>
          <a:prstGeom prst="rect">
            <a:avLst/>
          </a:prstGeom>
        </p:spPr>
        <p:txBody>
          <a:bodyPr wrap="none">
            <a:spAutoFit/>
          </a:bodyPr>
          <a:lstStyle/>
          <a:p>
            <a:r>
              <a:rPr lang="tr-TR" sz="5400" dirty="0" smtClean="0"/>
              <a:t>GELECEĞİ PLANMLAMA</a:t>
            </a:r>
          </a:p>
          <a:p>
            <a:r>
              <a:rPr lang="tr-TR" sz="5400" dirty="0" smtClean="0"/>
              <a:t>Asim CEYLAN</a:t>
            </a:r>
          </a:p>
          <a:p>
            <a:r>
              <a:rPr lang="tr-TR" sz="5400" dirty="0" smtClean="0"/>
              <a:t>Rehber Öğretmen</a:t>
            </a:r>
            <a:endParaRPr lang="tr-TR"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Kendini Tanımak</a:t>
            </a:r>
            <a:endParaRPr lang="tr-TR" dirty="0"/>
          </a:p>
        </p:txBody>
      </p:sp>
      <p:sp>
        <p:nvSpPr>
          <p:cNvPr id="3" name="2 Dikdörtgen"/>
          <p:cNvSpPr/>
          <p:nvPr/>
        </p:nvSpPr>
        <p:spPr>
          <a:xfrm>
            <a:off x="214282" y="2967335"/>
            <a:ext cx="8501122" cy="3108543"/>
          </a:xfrm>
          <a:prstGeom prst="rect">
            <a:avLst/>
          </a:prstGeom>
        </p:spPr>
        <p:txBody>
          <a:bodyPr wrap="square">
            <a:spAutoFit/>
          </a:bodyPr>
          <a:lstStyle/>
          <a:p>
            <a:r>
              <a:rPr lang="tr-TR" sz="2800" dirty="0" smtClean="0">
                <a:latin typeface="Bernard MT Condensed" pitchFamily="18" charset="0"/>
              </a:rPr>
              <a:t>İlgilerin </a:t>
            </a:r>
          </a:p>
          <a:p>
            <a:r>
              <a:rPr lang="tr-TR" sz="2800" dirty="0" smtClean="0">
                <a:latin typeface="Bernard MT Condensed" pitchFamily="18" charset="0"/>
              </a:rPr>
              <a:t>Yeteneklerin </a:t>
            </a:r>
          </a:p>
          <a:p>
            <a:r>
              <a:rPr lang="tr-TR" sz="2800" dirty="0" smtClean="0">
                <a:latin typeface="Bernard MT Condensed" pitchFamily="18" charset="0"/>
              </a:rPr>
              <a:t>Değerlerin </a:t>
            </a:r>
          </a:p>
          <a:p>
            <a:r>
              <a:rPr lang="tr-TR" sz="2800" dirty="0" smtClean="0">
                <a:latin typeface="Bernard MT Condensed" pitchFamily="18" charset="0"/>
              </a:rPr>
              <a:t>Güçlü yönlerin </a:t>
            </a:r>
          </a:p>
          <a:p>
            <a:r>
              <a:rPr lang="tr-TR" sz="2800" dirty="0" smtClean="0">
                <a:latin typeface="Bernard MT Condensed" pitchFamily="18" charset="0"/>
              </a:rPr>
              <a:t>Geliştirmek istediğin yönlerin </a:t>
            </a:r>
          </a:p>
          <a:p>
            <a:r>
              <a:rPr lang="tr-TR" sz="2800" dirty="0" smtClean="0">
                <a:latin typeface="Bernard MT Condensed" pitchFamily="18" charset="0"/>
              </a:rPr>
              <a:t>Stresle baş etme yolların </a:t>
            </a:r>
          </a:p>
          <a:p>
            <a:r>
              <a:rPr lang="tr-TR" sz="2800" dirty="0" smtClean="0">
                <a:latin typeface="Bernard MT Condensed" pitchFamily="18" charset="0"/>
              </a:rPr>
              <a:t>Kişilik özelliklerin</a:t>
            </a:r>
            <a:endParaRPr lang="tr-TR" sz="2800" dirty="0">
              <a:latin typeface="Bernard MT Condensed" pitchFamily="18" charset="0"/>
            </a:endParaRPr>
          </a:p>
        </p:txBody>
      </p:sp>
      <p:pic>
        <p:nvPicPr>
          <p:cNvPr id="20482" name="Picture 2" descr="Kendini tanımak ve aşk - Kıbrıs Gazetesi - Kıbrıs Haber, KKTC Son Dakika ve  Gündem Haberleri"/>
          <p:cNvPicPr>
            <a:picLocks noChangeAspect="1" noChangeArrowheads="1"/>
          </p:cNvPicPr>
          <p:nvPr/>
        </p:nvPicPr>
        <p:blipFill>
          <a:blip r:embed="rId2"/>
          <a:srcRect/>
          <a:stretch>
            <a:fillRect/>
          </a:stretch>
        </p:blipFill>
        <p:spPr bwMode="auto">
          <a:xfrm>
            <a:off x="4643438" y="1857364"/>
            <a:ext cx="4286280" cy="3810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İlgiler ve Meslek Seçimi</a:t>
            </a:r>
            <a:endParaRPr lang="tr-TR" dirty="0"/>
          </a:p>
        </p:txBody>
      </p:sp>
      <p:sp>
        <p:nvSpPr>
          <p:cNvPr id="3" name="2 Dikdörtgen"/>
          <p:cNvSpPr/>
          <p:nvPr/>
        </p:nvSpPr>
        <p:spPr>
          <a:xfrm>
            <a:off x="4357686" y="4357694"/>
            <a:ext cx="4572000" cy="1200329"/>
          </a:xfrm>
          <a:prstGeom prst="rect">
            <a:avLst/>
          </a:prstGeom>
        </p:spPr>
        <p:txBody>
          <a:bodyPr>
            <a:spAutoFit/>
          </a:bodyPr>
          <a:lstStyle/>
          <a:p>
            <a:r>
              <a:rPr lang="tr-TR" dirty="0" smtClean="0"/>
              <a:t>Zorlama/baskı altında olmadan</a:t>
            </a:r>
          </a:p>
          <a:p>
            <a:r>
              <a:rPr lang="tr-TR" dirty="0" smtClean="0"/>
              <a:t>veya hiçbir ödül beklemeden bir iş</a:t>
            </a:r>
          </a:p>
          <a:p>
            <a:r>
              <a:rPr lang="tr-TR" dirty="0" smtClean="0"/>
              <a:t>yapıp bundan keyif alıyorsanız o</a:t>
            </a:r>
          </a:p>
          <a:p>
            <a:r>
              <a:rPr lang="tr-TR" dirty="0" smtClean="0"/>
              <a:t>işe karşı ilginiz olduğu söylenebilir.</a:t>
            </a:r>
            <a:endParaRPr lang="tr-TR" dirty="0"/>
          </a:p>
        </p:txBody>
      </p:sp>
      <p:sp>
        <p:nvSpPr>
          <p:cNvPr id="4" name="3 Dikdörtgen"/>
          <p:cNvSpPr/>
          <p:nvPr/>
        </p:nvSpPr>
        <p:spPr>
          <a:xfrm>
            <a:off x="428596" y="1928802"/>
            <a:ext cx="4572000" cy="923330"/>
          </a:xfrm>
          <a:prstGeom prst="rect">
            <a:avLst/>
          </a:prstGeom>
        </p:spPr>
        <p:txBody>
          <a:bodyPr>
            <a:spAutoFit/>
          </a:bodyPr>
          <a:lstStyle/>
          <a:p>
            <a:r>
              <a:rPr lang="tr-TR" dirty="0" smtClean="0"/>
              <a:t>İlgi duyduğunuz bir alanda</a:t>
            </a:r>
          </a:p>
          <a:p>
            <a:r>
              <a:rPr lang="tr-TR" dirty="0" smtClean="0"/>
              <a:t>çalışmak keyiflidir.</a:t>
            </a:r>
          </a:p>
          <a:p>
            <a:r>
              <a:rPr lang="tr-TR" dirty="0" smtClean="0"/>
              <a:t>Motivasyonunuz hep yüksek olur.</a:t>
            </a:r>
            <a:endParaRPr lang="tr-TR" dirty="0"/>
          </a:p>
        </p:txBody>
      </p:sp>
      <p:pic>
        <p:nvPicPr>
          <p:cNvPr id="1026" name="Picture 2" descr="Yetenek Doğuştan Mı Gelir Yoksa Sonradan Mı Kazanılır? | KreatifBiri"/>
          <p:cNvPicPr>
            <a:picLocks noChangeAspect="1" noChangeArrowheads="1"/>
          </p:cNvPicPr>
          <p:nvPr/>
        </p:nvPicPr>
        <p:blipFill>
          <a:blip r:embed="rId2"/>
          <a:srcRect/>
          <a:stretch>
            <a:fillRect/>
          </a:stretch>
        </p:blipFill>
        <p:spPr bwMode="auto">
          <a:xfrm>
            <a:off x="4093047" y="1785926"/>
            <a:ext cx="4836672" cy="2095504"/>
          </a:xfrm>
          <a:prstGeom prst="rect">
            <a:avLst/>
          </a:prstGeom>
          <a:noFill/>
        </p:spPr>
      </p:pic>
      <p:pic>
        <p:nvPicPr>
          <p:cNvPr id="1028" name="Picture 4" descr="İlgi, İhtiyaç ve Yeteneklerimiz - 4. Sınıf Sosyal Bilgiler | Morpa Kampüs"/>
          <p:cNvPicPr>
            <a:picLocks noChangeAspect="1" noChangeArrowheads="1"/>
          </p:cNvPicPr>
          <p:nvPr/>
        </p:nvPicPr>
        <p:blipFill>
          <a:blip r:embed="rId3"/>
          <a:srcRect/>
          <a:stretch>
            <a:fillRect/>
          </a:stretch>
        </p:blipFill>
        <p:spPr bwMode="auto">
          <a:xfrm>
            <a:off x="214282" y="3286124"/>
            <a:ext cx="4000528" cy="335758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305800" cy="1143000"/>
          </a:xfrm>
        </p:spPr>
        <p:txBody>
          <a:bodyPr/>
          <a:lstStyle/>
          <a:p>
            <a:r>
              <a:rPr lang="tr-TR" dirty="0" smtClean="0"/>
              <a:t>Yetenek ve Meslek Seçimi</a:t>
            </a:r>
            <a:endParaRPr lang="tr-TR" dirty="0"/>
          </a:p>
        </p:txBody>
      </p:sp>
      <p:sp>
        <p:nvSpPr>
          <p:cNvPr id="3" name="2 Dikdörtgen"/>
          <p:cNvSpPr/>
          <p:nvPr/>
        </p:nvSpPr>
        <p:spPr>
          <a:xfrm>
            <a:off x="142844" y="1714488"/>
            <a:ext cx="8715436" cy="5262979"/>
          </a:xfrm>
          <a:prstGeom prst="rect">
            <a:avLst/>
          </a:prstGeom>
        </p:spPr>
        <p:txBody>
          <a:bodyPr wrap="square">
            <a:spAutoFit/>
          </a:bodyPr>
          <a:lstStyle/>
          <a:p>
            <a:r>
              <a:rPr lang="tr-TR" sz="2400" dirty="0" smtClean="0"/>
              <a:t>Bir mesleği veya o meslek için gereken eğitim programını seçerken hangi yetenek</a:t>
            </a:r>
          </a:p>
          <a:p>
            <a:r>
              <a:rPr lang="tr-TR" sz="2400" dirty="0" smtClean="0"/>
              <a:t>türüne ne derece sahip olduğunuzu düşünmeniz önemlidir.</a:t>
            </a:r>
          </a:p>
          <a:p>
            <a:pPr algn="ctr"/>
            <a:r>
              <a:rPr lang="tr-TR" sz="2400" dirty="0" smtClean="0"/>
              <a:t>● Fen bilimleri</a:t>
            </a:r>
          </a:p>
          <a:p>
            <a:pPr algn="ctr"/>
            <a:r>
              <a:rPr lang="tr-TR" sz="2400" dirty="0" smtClean="0"/>
              <a:t>● Sosyal bilimler</a:t>
            </a:r>
          </a:p>
          <a:p>
            <a:pPr algn="ctr"/>
            <a:r>
              <a:rPr lang="tr-TR" sz="2400" dirty="0" smtClean="0"/>
              <a:t>● Edebiyat konuları</a:t>
            </a:r>
          </a:p>
          <a:p>
            <a:pPr algn="ctr"/>
            <a:r>
              <a:rPr lang="tr-TR" sz="2400" dirty="0" smtClean="0"/>
              <a:t>● Resim-müzik</a:t>
            </a:r>
          </a:p>
          <a:p>
            <a:pPr algn="ctr"/>
            <a:r>
              <a:rPr lang="tr-TR" sz="2400" dirty="0" smtClean="0"/>
              <a:t>● Beden eğitimi</a:t>
            </a:r>
          </a:p>
          <a:p>
            <a:pPr algn="ctr"/>
            <a:r>
              <a:rPr lang="tr-TR" sz="2400" dirty="0" smtClean="0"/>
              <a:t>● Yabancı dil öğrenimi</a:t>
            </a:r>
          </a:p>
          <a:p>
            <a:r>
              <a:rPr lang="tr-TR" sz="2400" dirty="0" smtClean="0"/>
              <a:t>Her alanda yetenekli olabileceğiniz gibi, bazı alanlarda daha baskın yetenekleriniz</a:t>
            </a:r>
          </a:p>
          <a:p>
            <a:r>
              <a:rPr lang="tr-TR" sz="2400" dirty="0" smtClean="0"/>
              <a:t>olabilir. Hangi alanda yetenekli olduğunuzu, şimdiye kadarki başarılarınızı gözden</a:t>
            </a:r>
          </a:p>
          <a:p>
            <a:r>
              <a:rPr lang="tr-TR" sz="2400" dirty="0" smtClean="0"/>
              <a:t>geçirerek bulabilirsiniz.</a:t>
            </a:r>
            <a:endParaRPr lang="tr-T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305800" cy="796086"/>
          </a:xfrm>
        </p:spPr>
        <p:txBody>
          <a:bodyPr>
            <a:normAutofit fontScale="90000"/>
          </a:bodyPr>
          <a:lstStyle/>
          <a:p>
            <a:r>
              <a:rPr lang="tr-TR" dirty="0" smtClean="0"/>
              <a:t>Değerler ve Meslek Seçimi</a:t>
            </a:r>
            <a:endParaRPr lang="tr-TR" dirty="0"/>
          </a:p>
        </p:txBody>
      </p:sp>
      <p:sp>
        <p:nvSpPr>
          <p:cNvPr id="3" name="2 Dikdörtgen"/>
          <p:cNvSpPr/>
          <p:nvPr/>
        </p:nvSpPr>
        <p:spPr>
          <a:xfrm>
            <a:off x="714348" y="1071546"/>
            <a:ext cx="6643718" cy="5990631"/>
          </a:xfrm>
          <a:prstGeom prst="rect">
            <a:avLst/>
          </a:prstGeom>
        </p:spPr>
        <p:txBody>
          <a:bodyPr wrap="square">
            <a:spAutoFit/>
          </a:bodyPr>
          <a:lstStyle/>
          <a:p>
            <a:r>
              <a:rPr lang="tr-TR" sz="2200" dirty="0" smtClean="0"/>
              <a:t>Diğer insanlara yardım etmek</a:t>
            </a:r>
          </a:p>
          <a:p>
            <a:r>
              <a:rPr lang="tr-TR" sz="2200" dirty="0" smtClean="0"/>
              <a:t>❖ Yaratıcı ya da sanatla ilgili olmak</a:t>
            </a:r>
          </a:p>
          <a:p>
            <a:r>
              <a:rPr lang="nb-NO" sz="2200" dirty="0" smtClean="0"/>
              <a:t>❖ Günlük bir rutine sahip olmak</a:t>
            </a:r>
          </a:p>
          <a:p>
            <a:r>
              <a:rPr lang="tr-TR" sz="2200" dirty="0" smtClean="0"/>
              <a:t>❖ Çok para kazanmak</a:t>
            </a:r>
          </a:p>
          <a:p>
            <a:r>
              <a:rPr lang="tr-TR" sz="2200" dirty="0" smtClean="0"/>
              <a:t>❖ Her zaman insanlarla çalışmak</a:t>
            </a:r>
          </a:p>
          <a:p>
            <a:r>
              <a:rPr lang="tr-TR" sz="2200" dirty="0" smtClean="0"/>
              <a:t>❖ Diğer insanları etkilemek</a:t>
            </a:r>
          </a:p>
          <a:p>
            <a:r>
              <a:rPr lang="tr-TR" sz="2200" dirty="0" smtClean="0"/>
              <a:t>❖ Yeni teknoloji ile çalışmak</a:t>
            </a:r>
          </a:p>
          <a:p>
            <a:r>
              <a:rPr lang="tr-TR" sz="2200" dirty="0" smtClean="0"/>
              <a:t>❖ İnsanlara bir şeyler öğretmek insanları eğlendirmek</a:t>
            </a:r>
          </a:p>
          <a:p>
            <a:r>
              <a:rPr lang="tr-TR" sz="2200" dirty="0" smtClean="0"/>
              <a:t>❖ Mesleki açıdan güvenceye sahip olmak</a:t>
            </a:r>
          </a:p>
          <a:p>
            <a:r>
              <a:rPr lang="tr-TR" sz="2200" dirty="0" smtClean="0"/>
              <a:t>❖ İstediğiniz zaman çalışmak</a:t>
            </a:r>
          </a:p>
          <a:p>
            <a:r>
              <a:rPr lang="tr-TR" sz="2200" dirty="0" smtClean="0"/>
              <a:t>❖ Dünyayı güzelleştirmek</a:t>
            </a:r>
          </a:p>
          <a:p>
            <a:r>
              <a:rPr lang="tr-TR" sz="2200" dirty="0" smtClean="0"/>
              <a:t>❖ Açık havada çalışmak</a:t>
            </a:r>
          </a:p>
          <a:p>
            <a:r>
              <a:rPr lang="tr-TR" sz="2200" dirty="0" smtClean="0"/>
              <a:t>❖ Macera aramak</a:t>
            </a:r>
          </a:p>
          <a:p>
            <a:r>
              <a:rPr lang="tr-TR" sz="2200" dirty="0" smtClean="0"/>
              <a:t>❖ Yeni şeyler öğrenmek</a:t>
            </a:r>
          </a:p>
          <a:p>
            <a:r>
              <a:rPr lang="tr-TR" sz="2200" dirty="0" smtClean="0"/>
              <a:t>❖ Aydın ya da düşünür olarak tanınmak</a:t>
            </a:r>
          </a:p>
          <a:p>
            <a:r>
              <a:rPr lang="tr-TR" sz="2200" dirty="0" smtClean="0"/>
              <a:t>❖ Dünyanın daha iyi bir yer olmasına çabalamak</a:t>
            </a:r>
            <a:endParaRPr lang="tr-TR" sz="2200" dirty="0"/>
          </a:p>
        </p:txBody>
      </p:sp>
      <p:sp>
        <p:nvSpPr>
          <p:cNvPr id="4" name="3 Satır Belirtme Çizgisi 1"/>
          <p:cNvSpPr/>
          <p:nvPr/>
        </p:nvSpPr>
        <p:spPr>
          <a:xfrm>
            <a:off x="6143636" y="1142984"/>
            <a:ext cx="2714644" cy="3286148"/>
          </a:xfrm>
          <a:prstGeom prst="borderCallout1">
            <a:avLst>
              <a:gd name="adj1" fmla="val 9068"/>
              <a:gd name="adj2" fmla="val 3018"/>
              <a:gd name="adj3" fmla="val 75588"/>
              <a:gd name="adj4" fmla="val -173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dirty="0" smtClean="0">
                <a:solidFill>
                  <a:srgbClr val="FFFF00"/>
                </a:solidFill>
              </a:rPr>
              <a:t>Bu değerlerden</a:t>
            </a:r>
          </a:p>
          <a:p>
            <a:r>
              <a:rPr lang="tr-TR" sz="2400" dirty="0" smtClean="0">
                <a:solidFill>
                  <a:srgbClr val="FFFF00"/>
                </a:solidFill>
              </a:rPr>
              <a:t>hangileri sizin için</a:t>
            </a:r>
          </a:p>
          <a:p>
            <a:r>
              <a:rPr lang="tr-TR" sz="2400" dirty="0" smtClean="0">
                <a:solidFill>
                  <a:srgbClr val="FFFF00"/>
                </a:solidFill>
              </a:rPr>
              <a:t>önemliyse,</a:t>
            </a:r>
          </a:p>
          <a:p>
            <a:r>
              <a:rPr lang="tr-TR" sz="2400" dirty="0" smtClean="0">
                <a:solidFill>
                  <a:srgbClr val="FFFF00"/>
                </a:solidFill>
              </a:rPr>
              <a:t>değerlerinize uygun</a:t>
            </a:r>
          </a:p>
          <a:p>
            <a:r>
              <a:rPr lang="tr-TR" sz="2400" dirty="0" smtClean="0">
                <a:solidFill>
                  <a:srgbClr val="FFFF00"/>
                </a:solidFill>
              </a:rPr>
              <a:t>meslekleri seçmeniz</a:t>
            </a:r>
          </a:p>
          <a:p>
            <a:r>
              <a:rPr lang="tr-TR" sz="2400" dirty="0" smtClean="0">
                <a:solidFill>
                  <a:srgbClr val="FFFF00"/>
                </a:solidFill>
              </a:rPr>
              <a:t>önemli olacaktır.</a:t>
            </a:r>
            <a:endParaRPr lang="tr-TR" sz="2400" dirty="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Meslekleri Tanımak</a:t>
            </a:r>
            <a:endParaRPr lang="tr-TR" dirty="0"/>
          </a:p>
        </p:txBody>
      </p:sp>
      <p:graphicFrame>
        <p:nvGraphicFramePr>
          <p:cNvPr id="4" name="3 Tablo"/>
          <p:cNvGraphicFramePr>
            <a:graphicFrameLocks noGrp="1"/>
          </p:cNvGraphicFramePr>
          <p:nvPr/>
        </p:nvGraphicFramePr>
        <p:xfrm>
          <a:off x="500034" y="1857364"/>
          <a:ext cx="8501121" cy="4214842"/>
        </p:xfrm>
        <a:graphic>
          <a:graphicData uri="http://schemas.openxmlformats.org/drawingml/2006/table">
            <a:tbl>
              <a:tblPr firstRow="1" bandRow="1">
                <a:tableStyleId>{5C22544A-7EE6-4342-B048-85BDC9FD1C3A}</a:tableStyleId>
              </a:tblPr>
              <a:tblGrid>
                <a:gridCol w="2833707"/>
                <a:gridCol w="2833707"/>
                <a:gridCol w="2833707"/>
              </a:tblGrid>
              <a:tr h="2859321">
                <a:tc>
                  <a:txBody>
                    <a:bodyPr/>
                    <a:lstStyle/>
                    <a:p>
                      <a:r>
                        <a:rPr lang="tr-TR" dirty="0" smtClean="0"/>
                        <a:t>Mesleğin iş/</a:t>
                      </a:r>
                      <a:r>
                        <a:rPr lang="tr-TR" dirty="0" err="1" smtClean="0"/>
                        <a:t>faliyet</a:t>
                      </a:r>
                      <a:endParaRPr lang="tr-TR" dirty="0" smtClean="0"/>
                    </a:p>
                    <a:p>
                      <a:r>
                        <a:rPr lang="tr-TR" dirty="0" smtClean="0"/>
                        <a:t>alanları neler?</a:t>
                      </a:r>
                    </a:p>
                    <a:p>
                      <a:endParaRPr lang="tr-TR" dirty="0"/>
                    </a:p>
                  </a:txBody>
                  <a:tcPr/>
                </a:tc>
                <a:tc>
                  <a:txBody>
                    <a:bodyPr/>
                    <a:lstStyle/>
                    <a:p>
                      <a:r>
                        <a:rPr lang="tr-TR" dirty="0" smtClean="0"/>
                        <a:t>Nasıl ve kaç yıl</a:t>
                      </a:r>
                    </a:p>
                    <a:p>
                      <a:r>
                        <a:rPr lang="tr-TR" dirty="0" smtClean="0"/>
                        <a:t>öğrenim görmek</a:t>
                      </a:r>
                    </a:p>
                    <a:p>
                      <a:r>
                        <a:rPr lang="tr-TR" dirty="0" smtClean="0"/>
                        <a:t>gerekiyor?</a:t>
                      </a:r>
                    </a:p>
                    <a:p>
                      <a:endParaRPr lang="tr-TR" dirty="0"/>
                    </a:p>
                  </a:txBody>
                  <a:tcPr/>
                </a:tc>
                <a:tc>
                  <a:txBody>
                    <a:bodyPr/>
                    <a:lstStyle/>
                    <a:p>
                      <a:r>
                        <a:rPr lang="tr-TR" dirty="0" smtClean="0"/>
                        <a:t>Mesleği edinmek</a:t>
                      </a:r>
                    </a:p>
                    <a:p>
                      <a:r>
                        <a:rPr lang="tr-TR" dirty="0" smtClean="0"/>
                        <a:t>için girilen</a:t>
                      </a:r>
                    </a:p>
                    <a:p>
                      <a:r>
                        <a:rPr lang="tr-TR" dirty="0" smtClean="0"/>
                        <a:t>sınavlarda hangi</a:t>
                      </a:r>
                    </a:p>
                    <a:p>
                      <a:r>
                        <a:rPr lang="tr-TR" dirty="0" smtClean="0"/>
                        <a:t>yetenek alanları</a:t>
                      </a:r>
                    </a:p>
                    <a:p>
                      <a:r>
                        <a:rPr lang="tr-TR" dirty="0" smtClean="0"/>
                        <a:t>önemli?</a:t>
                      </a:r>
                      <a:endParaRPr lang="tr-TR" dirty="0"/>
                    </a:p>
                  </a:txBody>
                  <a:tcPr/>
                </a:tc>
              </a:tr>
              <a:tr h="1355521">
                <a:tc>
                  <a:txBody>
                    <a:bodyPr/>
                    <a:lstStyle/>
                    <a:p>
                      <a:r>
                        <a:rPr kumimoji="0" lang="tr-TR" sz="1800" kern="1200" baseline="0" dirty="0" smtClean="0">
                          <a:solidFill>
                            <a:schemeClr val="dk1"/>
                          </a:solidFill>
                          <a:latin typeface="+mn-lt"/>
                          <a:ea typeface="+mn-ea"/>
                          <a:cs typeface="+mn-cs"/>
                        </a:rPr>
                        <a:t>Mesleklerin cinsiyeti</a:t>
                      </a:r>
                    </a:p>
                    <a:p>
                      <a:r>
                        <a:rPr kumimoji="0" lang="tr-TR" sz="1800" kern="1200" baseline="0" dirty="0" smtClean="0">
                          <a:solidFill>
                            <a:schemeClr val="dk1"/>
                          </a:solidFill>
                          <a:latin typeface="+mn-lt"/>
                          <a:ea typeface="+mn-ea"/>
                          <a:cs typeface="+mn-cs"/>
                        </a:rPr>
                        <a:t>olur mu?</a:t>
                      </a:r>
                      <a:endParaRPr lang="tr-TR" dirty="0"/>
                    </a:p>
                  </a:txBody>
                  <a:tcPr/>
                </a:tc>
                <a:tc>
                  <a:txBody>
                    <a:bodyPr/>
                    <a:lstStyle/>
                    <a:p>
                      <a:r>
                        <a:rPr kumimoji="0" lang="tr-TR" sz="1800" kern="1200" baseline="0" dirty="0" smtClean="0">
                          <a:solidFill>
                            <a:schemeClr val="dk1"/>
                          </a:solidFill>
                          <a:latin typeface="+mn-lt"/>
                          <a:ea typeface="+mn-ea"/>
                          <a:cs typeface="+mn-cs"/>
                        </a:rPr>
                        <a:t>Hangi ortamda kaç</a:t>
                      </a:r>
                    </a:p>
                    <a:p>
                      <a:r>
                        <a:rPr kumimoji="0" lang="tr-TR" sz="1800" kern="1200" baseline="0" dirty="0" smtClean="0">
                          <a:solidFill>
                            <a:schemeClr val="dk1"/>
                          </a:solidFill>
                          <a:latin typeface="+mn-lt"/>
                          <a:ea typeface="+mn-ea"/>
                          <a:cs typeface="+mn-cs"/>
                        </a:rPr>
                        <a:t>saat çalışılıyor?</a:t>
                      </a:r>
                      <a:endParaRPr lang="tr-TR" dirty="0"/>
                    </a:p>
                  </a:txBody>
                  <a:tcPr/>
                </a:tc>
                <a:tc>
                  <a:txBody>
                    <a:bodyPr/>
                    <a:lstStyle/>
                    <a:p>
                      <a:r>
                        <a:rPr kumimoji="0" lang="tr-TR" sz="1800" kern="1200" baseline="0" dirty="0" smtClean="0">
                          <a:solidFill>
                            <a:schemeClr val="dk1"/>
                          </a:solidFill>
                          <a:latin typeface="+mn-lt"/>
                          <a:ea typeface="+mn-ea"/>
                          <a:cs typeface="+mn-cs"/>
                        </a:rPr>
                        <a:t>Geçinmek için</a:t>
                      </a:r>
                    </a:p>
                    <a:p>
                      <a:r>
                        <a:rPr kumimoji="0" lang="tr-TR" sz="1800" kern="1200" baseline="0" dirty="0" smtClean="0">
                          <a:solidFill>
                            <a:schemeClr val="dk1"/>
                          </a:solidFill>
                          <a:latin typeface="+mn-lt"/>
                          <a:ea typeface="+mn-ea"/>
                          <a:cs typeface="+mn-cs"/>
                        </a:rPr>
                        <a:t>yeterli para</a:t>
                      </a:r>
                    </a:p>
                    <a:p>
                      <a:r>
                        <a:rPr kumimoji="0" lang="tr-TR" sz="1800" kern="1200" baseline="0" dirty="0" smtClean="0">
                          <a:solidFill>
                            <a:schemeClr val="dk1"/>
                          </a:solidFill>
                          <a:latin typeface="+mn-lt"/>
                          <a:ea typeface="+mn-ea"/>
                          <a:cs typeface="+mn-cs"/>
                        </a:rPr>
                        <a:t>kazandırıyor mu?</a:t>
                      </a:r>
                      <a:endParaRPr lang="tr-TR"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357166"/>
            <a:ext cx="8305800" cy="928694"/>
          </a:xfrm>
        </p:spPr>
        <p:txBody>
          <a:bodyPr/>
          <a:lstStyle/>
          <a:p>
            <a:r>
              <a:rPr lang="tr-TR" dirty="0" smtClean="0"/>
              <a:t>Meslek Seçiminde Hata Yapmak</a:t>
            </a:r>
            <a:endParaRPr lang="tr-TR" dirty="0"/>
          </a:p>
        </p:txBody>
      </p:sp>
      <p:sp>
        <p:nvSpPr>
          <p:cNvPr id="3" name="2 Dikdörtgen"/>
          <p:cNvSpPr/>
          <p:nvPr/>
        </p:nvSpPr>
        <p:spPr>
          <a:xfrm>
            <a:off x="214282" y="1164134"/>
            <a:ext cx="8715436" cy="5693866"/>
          </a:xfrm>
          <a:prstGeom prst="rect">
            <a:avLst/>
          </a:prstGeom>
        </p:spPr>
        <p:txBody>
          <a:bodyPr wrap="square">
            <a:spAutoFit/>
          </a:bodyPr>
          <a:lstStyle/>
          <a:p>
            <a:r>
              <a:rPr lang="tr-TR" sz="2800" dirty="0" smtClean="0"/>
              <a:t>● İlgi duymuyorken sadece POPÜLER diye o mesleği seçmek,</a:t>
            </a:r>
          </a:p>
          <a:p>
            <a:r>
              <a:rPr lang="tr-TR" sz="2800" dirty="0" smtClean="0"/>
              <a:t>● Daha fazla PARA kazandırıyor diye değerlerine uymayan mesleği seçmek,</a:t>
            </a:r>
          </a:p>
          <a:p>
            <a:r>
              <a:rPr lang="tr-TR" sz="2800" dirty="0" smtClean="0"/>
              <a:t>● Yetenekli olmadığın bir alanda sırf sevdiğin insanlar var diye o mesleği seçmek,</a:t>
            </a:r>
          </a:p>
          <a:p>
            <a:r>
              <a:rPr lang="tr-TR" sz="2800" dirty="0" smtClean="0"/>
              <a:t>● Başkalarının sana yakıştırdığı mesleği kişisel özelliklerini düşünmeden seçmek.</a:t>
            </a:r>
          </a:p>
          <a:p>
            <a:r>
              <a:rPr lang="tr-TR" sz="2800" dirty="0" smtClean="0"/>
              <a:t>★ Meslek seçimi bir bütündür. Seçtiğin meslek ilgilerin-yeteneklerin-değerlerin ve</a:t>
            </a:r>
          </a:p>
          <a:p>
            <a:r>
              <a:rPr lang="tr-TR" sz="2800" dirty="0" smtClean="0"/>
              <a:t>kişilik özelliklerinle ne kadar uyumluysa o meslekte başarılı olabilir ve yaşam</a:t>
            </a:r>
          </a:p>
          <a:p>
            <a:r>
              <a:rPr lang="tr-TR" sz="2800" dirty="0" smtClean="0"/>
              <a:t>boyu sürdürebilirsin.</a:t>
            </a:r>
            <a:endParaRPr lang="tr-T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71736" y="857232"/>
            <a:ext cx="3579441" cy="369332"/>
          </a:xfrm>
          <a:prstGeom prst="rect">
            <a:avLst/>
          </a:prstGeom>
        </p:spPr>
        <p:txBody>
          <a:bodyPr wrap="none">
            <a:spAutoFit/>
          </a:bodyPr>
          <a:lstStyle/>
          <a:p>
            <a:r>
              <a:rPr lang="tr-TR" dirty="0" smtClean="0"/>
              <a:t>GELECEK İÇİN ŞUAN’A BAKMAK</a:t>
            </a:r>
            <a:endParaRPr lang="tr-TR" dirty="0"/>
          </a:p>
        </p:txBody>
      </p:sp>
      <p:sp>
        <p:nvSpPr>
          <p:cNvPr id="3" name="2 Dikdörtgen"/>
          <p:cNvSpPr/>
          <p:nvPr/>
        </p:nvSpPr>
        <p:spPr>
          <a:xfrm>
            <a:off x="0" y="1285860"/>
            <a:ext cx="9144000" cy="4524315"/>
          </a:xfrm>
          <a:prstGeom prst="rect">
            <a:avLst/>
          </a:prstGeom>
        </p:spPr>
        <p:txBody>
          <a:bodyPr wrap="square">
            <a:spAutoFit/>
          </a:bodyPr>
          <a:lstStyle/>
          <a:p>
            <a:r>
              <a:rPr lang="tr-TR" dirty="0" smtClean="0"/>
              <a:t>“</a:t>
            </a:r>
            <a:r>
              <a:rPr lang="tr-TR" sz="2400" dirty="0" smtClean="0">
                <a:latin typeface="Bahnschrift Light Condensed" pitchFamily="34" charset="0"/>
              </a:rPr>
              <a:t>GELECEK” denilince aklınıza neler geliyor? </a:t>
            </a:r>
          </a:p>
          <a:p>
            <a:r>
              <a:rPr lang="tr-TR" sz="2400" dirty="0" smtClean="0">
                <a:latin typeface="Bahnschrift Light Condensed" pitchFamily="34" charset="0"/>
              </a:rPr>
              <a:t>Bilinmezlik, kaygı, stres, sınavlar, meslek bulabilme, çalışma hayatı… </a:t>
            </a:r>
          </a:p>
          <a:p>
            <a:r>
              <a:rPr lang="tr-TR" sz="2400" dirty="0" smtClean="0">
                <a:latin typeface="Bahnschrift Light Condensed" pitchFamily="34" charset="0"/>
              </a:rPr>
              <a:t>● Kimse gelecekte neler olacağını bilemez. Bu nedenle geleceği düşünmek herkese bir miktar kaygı yaşatabilir. </a:t>
            </a:r>
          </a:p>
          <a:p>
            <a:r>
              <a:rPr lang="tr-TR" sz="2400" dirty="0" smtClean="0">
                <a:latin typeface="Bahnschrift Light Condensed" pitchFamily="34" charset="0"/>
              </a:rPr>
              <a:t>● Herkes gelecekle ilgili hayaller kurar: yapmak istediği şeyleri, olmak istediği yeri, birlikte zaman geçireceği insanları, yeni hobiler edinmeyi, eskiden yaptığı yanlışları yapmamayı ve daha birçok şeyi düşünebilir, hayaller kurabilir. </a:t>
            </a:r>
          </a:p>
          <a:p>
            <a:r>
              <a:rPr lang="tr-TR" sz="2400" dirty="0" smtClean="0">
                <a:latin typeface="Bahnschrift Light Condensed" pitchFamily="34" charset="0"/>
              </a:rPr>
              <a:t>● Kesin olan bir şey var ki “şuan” yaptığımız şeyler geleceğimizin belirleyicileri olacak. Hedef belirlemek, meslekleri tanımak, olası iş alternatiflerini araştırmak, üst öğrenim kurumlarını tanımak, stresle ve kaygıyla baş etme yollarınızı geliştirmek gelecekte karşılaşacağınız zorlukların üstesinden gelmenizi kolaylaştırabilir ve daha kararlı adımlar atabilmenize yardımcı olabilir.</a:t>
            </a:r>
            <a:endParaRPr lang="tr-TR" sz="2400" dirty="0">
              <a:latin typeface="Bahnschrift Light Condensed"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642918"/>
            <a:ext cx="8929718" cy="4154984"/>
          </a:xfrm>
          <a:prstGeom prst="rect">
            <a:avLst/>
          </a:prstGeom>
        </p:spPr>
        <p:txBody>
          <a:bodyPr wrap="square">
            <a:spAutoFit/>
          </a:bodyPr>
          <a:lstStyle/>
          <a:p>
            <a:r>
              <a:rPr lang="tr-TR" dirty="0" smtClean="0"/>
              <a:t>“</a:t>
            </a:r>
            <a:r>
              <a:rPr lang="tr-TR" sz="6600" dirty="0" smtClean="0"/>
              <a:t>Kahkaha zamansızdır, </a:t>
            </a:r>
            <a:r>
              <a:rPr lang="tr-TR" sz="6600" dirty="0" err="1" smtClean="0"/>
              <a:t>hayalgücünün</a:t>
            </a:r>
            <a:r>
              <a:rPr lang="tr-TR" sz="6600" dirty="0" smtClean="0"/>
              <a:t> yaşı yoktur ve hayaller sonsuzdur.”</a:t>
            </a:r>
            <a:endParaRPr lang="tr-TR" sz="6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928794" y="785794"/>
            <a:ext cx="7287961" cy="1015663"/>
          </a:xfrm>
          <a:prstGeom prst="rect">
            <a:avLst/>
          </a:prstGeom>
        </p:spPr>
        <p:txBody>
          <a:bodyPr wrap="square">
            <a:spAutoFit/>
          </a:bodyPr>
          <a:lstStyle/>
          <a:p>
            <a:r>
              <a:rPr lang="tr-TR" sz="6000" dirty="0" smtClean="0"/>
              <a:t>Hedef Belirleme</a:t>
            </a:r>
            <a:endParaRPr lang="tr-TR" sz="6000" dirty="0"/>
          </a:p>
        </p:txBody>
      </p:sp>
      <p:pic>
        <p:nvPicPr>
          <p:cNvPr id="1026" name="Picture 2" descr="Mentorlukta Hedef Koyma Ustalığı - BinYaprak"/>
          <p:cNvPicPr>
            <a:picLocks noChangeAspect="1" noChangeArrowheads="1"/>
          </p:cNvPicPr>
          <p:nvPr/>
        </p:nvPicPr>
        <p:blipFill>
          <a:blip r:embed="rId2"/>
          <a:srcRect/>
          <a:stretch>
            <a:fillRect/>
          </a:stretch>
        </p:blipFill>
        <p:spPr bwMode="auto">
          <a:xfrm>
            <a:off x="785786" y="2143116"/>
            <a:ext cx="7500990" cy="407196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571480"/>
            <a:ext cx="9144000" cy="5755422"/>
          </a:xfrm>
          <a:prstGeom prst="rect">
            <a:avLst/>
          </a:prstGeom>
        </p:spPr>
        <p:txBody>
          <a:bodyPr wrap="square">
            <a:spAutoFit/>
          </a:bodyPr>
          <a:lstStyle/>
          <a:p>
            <a:r>
              <a:rPr lang="tr-TR" sz="3200" dirty="0" smtClean="0">
                <a:latin typeface="Algerian" pitchFamily="82" charset="0"/>
              </a:rPr>
              <a:t>Hedef Belirleme Ne İşe Yarar? </a:t>
            </a:r>
          </a:p>
          <a:p>
            <a:r>
              <a:rPr lang="tr-TR" sz="2800" dirty="0" smtClean="0"/>
              <a:t>● Hedef belirleme becerisi, geleceği şekillendiren ve gençleri yetişkin yaşama hazırlayan en önemli becerilerden birisidir. ● Bir hedefe ve bu hedefi başarmak için motivasyona sahip çocuklar geleceklerinin daha iyi olacağına inanırlar. Bu nedenle hedef belirleme çok önemlidir. </a:t>
            </a:r>
          </a:p>
          <a:p>
            <a:r>
              <a:rPr lang="tr-TR" sz="2800" dirty="0" smtClean="0"/>
              <a:t>● Hedef belirlemenin öz-yeterliliği arttırdığı, sosyal desteği ve ilişkileri geliştirdiği hatta beynin kendisini geliştirdiği araştırmalarla kanıtlanmıştır. </a:t>
            </a:r>
          </a:p>
          <a:p>
            <a:r>
              <a:rPr lang="tr-TR" sz="2800" dirty="0" smtClean="0"/>
              <a:t>● Hedef belirlemek ve o hedef için mücadele etmek; sahip olduğunuz olumlu özelliklerinizi görmenizi sağlayacaktır. Kendinize olan güveniniz ve saygınız artacaktır.</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ikdörtgen"/>
          <p:cNvSpPr/>
          <p:nvPr/>
        </p:nvSpPr>
        <p:spPr>
          <a:xfrm>
            <a:off x="1428728" y="1000108"/>
            <a:ext cx="60722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smtClean="0"/>
              <a:t>Sorularla Düşünelim</a:t>
            </a:r>
          </a:p>
          <a:p>
            <a:pPr algn="ctr"/>
            <a:endParaRPr lang="tr-TR" dirty="0"/>
          </a:p>
        </p:txBody>
      </p:sp>
      <p:sp>
        <p:nvSpPr>
          <p:cNvPr id="8" name="7 Oval"/>
          <p:cNvSpPr/>
          <p:nvPr/>
        </p:nvSpPr>
        <p:spPr>
          <a:xfrm>
            <a:off x="1714480" y="2143116"/>
            <a:ext cx="607223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Bir Hedef Düşünün</a:t>
            </a:r>
          </a:p>
          <a:p>
            <a:pPr algn="ctr"/>
            <a:endParaRPr lang="tr-TR" dirty="0"/>
          </a:p>
        </p:txBody>
      </p:sp>
      <p:sp>
        <p:nvSpPr>
          <p:cNvPr id="9" name="8 Aşağı Ok"/>
          <p:cNvSpPr/>
          <p:nvPr/>
        </p:nvSpPr>
        <p:spPr>
          <a:xfrm>
            <a:off x="4286248" y="307181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Dikdörtgen"/>
          <p:cNvSpPr/>
          <p:nvPr/>
        </p:nvSpPr>
        <p:spPr>
          <a:xfrm>
            <a:off x="6357950" y="4071942"/>
            <a:ext cx="2571768" cy="2286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Hedefe ulaşmanız için kimler size destek olabilir?</a:t>
            </a:r>
          </a:p>
          <a:p>
            <a:pPr algn="ctr"/>
            <a:endParaRPr lang="tr-TR" dirty="0"/>
          </a:p>
        </p:txBody>
      </p:sp>
      <p:sp>
        <p:nvSpPr>
          <p:cNvPr id="11" name="10 Dikdörtgen"/>
          <p:cNvSpPr/>
          <p:nvPr/>
        </p:nvSpPr>
        <p:spPr>
          <a:xfrm>
            <a:off x="3286116" y="4071942"/>
            <a:ext cx="2428892" cy="2428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Hedefi biz seçmediysek, birileri bizim için hedef belirlediyse ne olur?</a:t>
            </a:r>
          </a:p>
          <a:p>
            <a:pPr algn="ctr"/>
            <a:endParaRPr lang="tr-TR" dirty="0"/>
          </a:p>
        </p:txBody>
      </p:sp>
      <p:sp>
        <p:nvSpPr>
          <p:cNvPr id="12" name="11 Dikdörtgen"/>
          <p:cNvSpPr/>
          <p:nvPr/>
        </p:nvSpPr>
        <p:spPr>
          <a:xfrm>
            <a:off x="357158" y="4000504"/>
            <a:ext cx="2786082" cy="2571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Hedefe ulaşmak için güçlü yönleriniz neler? </a:t>
            </a:r>
          </a:p>
          <a:p>
            <a:pPr algn="ctr"/>
            <a:endParaRPr lang="tr-TR" dirty="0"/>
          </a:p>
        </p:txBody>
      </p:sp>
      <p:sp>
        <p:nvSpPr>
          <p:cNvPr id="14" name="13 Sağa Bükülü Ok"/>
          <p:cNvSpPr/>
          <p:nvPr/>
        </p:nvSpPr>
        <p:spPr>
          <a:xfrm>
            <a:off x="0" y="2500306"/>
            <a:ext cx="1714480" cy="207170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15" name="14 Sola Bükülü Ok"/>
          <p:cNvSpPr/>
          <p:nvPr/>
        </p:nvSpPr>
        <p:spPr>
          <a:xfrm>
            <a:off x="7572364" y="2428868"/>
            <a:ext cx="1357354" cy="200026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Yer Tutucusu"/>
          <p:cNvSpPr>
            <a:spLocks noGrp="1"/>
          </p:cNvSpPr>
          <p:nvPr>
            <p:ph type="body" idx="1"/>
          </p:nvPr>
        </p:nvSpPr>
        <p:spPr/>
        <p:txBody>
          <a:bodyPr/>
          <a:lstStyle/>
          <a:p>
            <a:r>
              <a:rPr lang="tr-TR" dirty="0" smtClean="0"/>
              <a:t>PLAN YAPMAK</a:t>
            </a:r>
            <a:endParaRPr lang="tr-TR" dirty="0"/>
          </a:p>
        </p:txBody>
      </p:sp>
      <p:sp>
        <p:nvSpPr>
          <p:cNvPr id="4" name="3 Metin Yer Tutucusu"/>
          <p:cNvSpPr>
            <a:spLocks noGrp="1"/>
          </p:cNvSpPr>
          <p:nvPr>
            <p:ph type="body" sz="half" idx="3"/>
          </p:nvPr>
        </p:nvSpPr>
        <p:spPr/>
        <p:txBody>
          <a:bodyPr/>
          <a:lstStyle/>
          <a:p>
            <a:r>
              <a:rPr lang="tr-TR" dirty="0" smtClean="0"/>
              <a:t>SİZİ HEDEFE GÖTÜRÜR</a:t>
            </a:r>
            <a:endParaRPr lang="tr-TR" dirty="0"/>
          </a:p>
        </p:txBody>
      </p:sp>
      <p:sp>
        <p:nvSpPr>
          <p:cNvPr id="5" name="4 İçerik Yer Tutucusu"/>
          <p:cNvSpPr>
            <a:spLocks noGrp="1"/>
          </p:cNvSpPr>
          <p:nvPr>
            <p:ph sz="quarter" idx="2"/>
          </p:nvPr>
        </p:nvSpPr>
        <p:spPr/>
        <p:txBody>
          <a:bodyPr>
            <a:normAutofit/>
          </a:bodyPr>
          <a:lstStyle/>
          <a:p>
            <a:r>
              <a:rPr lang="tr-TR" sz="4000" dirty="0" smtClean="0"/>
              <a:t>Hedefe ulaşmak için adım adım plan yapmaya ihtiyaç duyabilirsiniz.</a:t>
            </a:r>
            <a:endParaRPr lang="tr-TR" sz="4000" dirty="0"/>
          </a:p>
        </p:txBody>
      </p:sp>
      <p:sp>
        <p:nvSpPr>
          <p:cNvPr id="6" name="5 İçerik Yer Tutucusu"/>
          <p:cNvSpPr>
            <a:spLocks noGrp="1"/>
          </p:cNvSpPr>
          <p:nvPr>
            <p:ph sz="quarter" idx="4"/>
          </p:nvPr>
        </p:nvSpPr>
        <p:spPr/>
        <p:txBody>
          <a:bodyPr>
            <a:normAutofit lnSpcReduction="10000"/>
          </a:bodyPr>
          <a:lstStyle/>
          <a:p>
            <a:r>
              <a:rPr lang="tr-TR" dirty="0" smtClean="0"/>
              <a:t>Kısa Dönemli Planlar: Günlük ve haftalık hedefler (Her gün tekrar yapmak, anlamadığın konuları öğretmene sormak) Orta Dönemli Planlar: Aylık ya da sömestrlik hedefler (Kütüphaneden veya internetten kaynaklar taramak ve okumak) Uzun Dönemli Planlar: Yıllık hedefler</a:t>
            </a:r>
            <a:endParaRPr lang="tr-TR" dirty="0"/>
          </a:p>
        </p:txBody>
      </p:sp>
      <p:pic>
        <p:nvPicPr>
          <p:cNvPr id="17412" name="Picture 4" descr="Plan Nasıl Yapılır? | Etkili Plan Yapma Teknikleri | Yeni İş Fikirleri"/>
          <p:cNvPicPr>
            <a:picLocks noChangeAspect="1" noChangeArrowheads="1"/>
          </p:cNvPicPr>
          <p:nvPr/>
        </p:nvPicPr>
        <p:blipFill>
          <a:blip r:embed="rId2"/>
          <a:srcRect/>
          <a:stretch>
            <a:fillRect/>
          </a:stretch>
        </p:blipFill>
        <p:spPr bwMode="auto">
          <a:xfrm>
            <a:off x="571472" y="0"/>
            <a:ext cx="8143932" cy="171448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010400"/>
          </a:xfrm>
        </p:spPr>
        <p:txBody>
          <a:bodyPr/>
          <a:lstStyle/>
          <a:p>
            <a:r>
              <a:rPr lang="tr-TR" dirty="0" smtClean="0"/>
              <a:t>Meslek Nedir?</a:t>
            </a:r>
            <a:endParaRPr lang="tr-TR" dirty="0"/>
          </a:p>
        </p:txBody>
      </p:sp>
      <p:sp>
        <p:nvSpPr>
          <p:cNvPr id="3" name="2 Dikdörtgen"/>
          <p:cNvSpPr/>
          <p:nvPr/>
        </p:nvSpPr>
        <p:spPr>
          <a:xfrm>
            <a:off x="0" y="1785926"/>
            <a:ext cx="9144000" cy="5262979"/>
          </a:xfrm>
          <a:prstGeom prst="rect">
            <a:avLst/>
          </a:prstGeom>
        </p:spPr>
        <p:txBody>
          <a:bodyPr wrap="square">
            <a:spAutoFit/>
          </a:bodyPr>
          <a:lstStyle/>
          <a:p>
            <a:r>
              <a:rPr lang="tr-TR" sz="2800" dirty="0" smtClean="0"/>
              <a:t>Bir insanın kendine temel çalışma alanı edindiği, geçimini sağlamak için yaptığı sürekli işe meslek denir. </a:t>
            </a:r>
          </a:p>
          <a:p>
            <a:r>
              <a:rPr lang="tr-TR" sz="2800" dirty="0" smtClean="0"/>
              <a:t>İnsanlar meslek seçmek için kendi ilgilerini-yeteneklerini-değerlerini tanıyabilmeli. Böylece kendileri için en uygun mesleği seçebilirler. </a:t>
            </a:r>
          </a:p>
          <a:p>
            <a:r>
              <a:rPr lang="tr-TR" sz="2800" dirty="0" smtClean="0"/>
              <a:t>KARİYER ise, yaşamımız boyunca yaptığımız tüm çalışmaların bütünü olarak düşünülebilir. </a:t>
            </a:r>
          </a:p>
          <a:p>
            <a:r>
              <a:rPr lang="tr-TR" sz="2800" dirty="0" smtClean="0"/>
              <a:t>Yaşamımız boyunca birbirinden farklı meslekler edinebilir, bir meslekte farklı alanlarda deneyim sahibi olarak kendimizi geliştirebiliriz. Mesleki olarak üstlendiğimiz rollerimiz ve sorumluluklarımız da kariyer gelişimimizin bir parçasıdır.</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867524"/>
          </a:xfrm>
        </p:spPr>
        <p:txBody>
          <a:bodyPr/>
          <a:lstStyle/>
          <a:p>
            <a:r>
              <a:rPr lang="tr-TR" dirty="0" smtClean="0"/>
              <a:t>Meslek Seçimi</a:t>
            </a:r>
            <a:endParaRPr lang="tr-TR" dirty="0"/>
          </a:p>
        </p:txBody>
      </p:sp>
      <p:sp>
        <p:nvSpPr>
          <p:cNvPr id="3" name="2 Dikdörtgen"/>
          <p:cNvSpPr/>
          <p:nvPr/>
        </p:nvSpPr>
        <p:spPr>
          <a:xfrm>
            <a:off x="0" y="1714488"/>
            <a:ext cx="8786874" cy="4524315"/>
          </a:xfrm>
          <a:prstGeom prst="rect">
            <a:avLst/>
          </a:prstGeom>
        </p:spPr>
        <p:txBody>
          <a:bodyPr wrap="square">
            <a:spAutoFit/>
          </a:bodyPr>
          <a:lstStyle/>
          <a:p>
            <a:r>
              <a:rPr lang="tr-TR" sz="3600" dirty="0" smtClean="0"/>
              <a:t>Hayal kurma ve ilgilerle başlar. </a:t>
            </a:r>
          </a:p>
          <a:p>
            <a:r>
              <a:rPr lang="tr-TR" sz="3600" dirty="0" smtClean="0"/>
              <a:t>● Geleceğe giden bir zaman makinesine binmiş olsaydınız ve 5 yıl sonraya gitseydiniz eğer, kendinizi nasıl bir ortamda ne yaparken bulurdunuz? </a:t>
            </a:r>
          </a:p>
          <a:p>
            <a:r>
              <a:rPr lang="tr-TR" sz="3600" dirty="0" smtClean="0"/>
              <a:t>● Peki ya 10 yıl sonraya gittiğinizde? </a:t>
            </a:r>
          </a:p>
          <a:p>
            <a:endParaRPr lang="tr-TR" sz="3600" dirty="0" smtClean="0"/>
          </a:p>
          <a:p>
            <a:r>
              <a:rPr lang="tr-TR" sz="3600" dirty="0" smtClean="0"/>
              <a:t>● </a:t>
            </a:r>
            <a:r>
              <a:rPr lang="tr-TR" sz="3600" b="1" i="1" u="sng" dirty="0" smtClean="0"/>
              <a:t>Peki 20 yıl sonra?</a:t>
            </a:r>
            <a:endParaRPr lang="tr-TR" sz="3600" b="1" i="1" u="sn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1745</TotalTime>
  <Words>787</Words>
  <PresentationFormat>Ekran Gösterisi (4:3)</PresentationFormat>
  <Paragraphs>112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Akış</vt:lpstr>
      <vt:lpstr>Slayt 1</vt:lpstr>
      <vt:lpstr>Slayt 2</vt:lpstr>
      <vt:lpstr>Slayt 3</vt:lpstr>
      <vt:lpstr>Slayt 4</vt:lpstr>
      <vt:lpstr>Slayt 5</vt:lpstr>
      <vt:lpstr>Slayt 6</vt:lpstr>
      <vt:lpstr>Slayt 7</vt:lpstr>
      <vt:lpstr>Meslek Nedir?</vt:lpstr>
      <vt:lpstr>Meslek Seçimi</vt:lpstr>
      <vt:lpstr>Kendini Tanımak</vt:lpstr>
      <vt:lpstr>İlgiler ve Meslek Seçimi</vt:lpstr>
      <vt:lpstr>Yetenek ve Meslek Seçimi</vt:lpstr>
      <vt:lpstr>Değerler ve Meslek Seçimi</vt:lpstr>
      <vt:lpstr>Meslekleri Tanımak</vt:lpstr>
      <vt:lpstr>Meslek Seçiminde Hata Yapmak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REHBERLİK</dc:creator>
  <cp:lastModifiedBy>REHBERLİK</cp:lastModifiedBy>
  <cp:revision>38</cp:revision>
  <dcterms:created xsi:type="dcterms:W3CDTF">2021-10-12T08:43:25Z</dcterms:created>
  <dcterms:modified xsi:type="dcterms:W3CDTF">2021-10-15T11:56:15Z</dcterms:modified>
</cp:coreProperties>
</file>